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91" r:id="rId2"/>
    <p:sldId id="289" r:id="rId3"/>
    <p:sldId id="294" r:id="rId4"/>
    <p:sldId id="295" r:id="rId5"/>
    <p:sldId id="292" r:id="rId6"/>
    <p:sldId id="425" r:id="rId7"/>
    <p:sldId id="426" r:id="rId8"/>
    <p:sldId id="427" r:id="rId9"/>
    <p:sldId id="439" r:id="rId10"/>
    <p:sldId id="428" r:id="rId11"/>
    <p:sldId id="429" r:id="rId12"/>
    <p:sldId id="430" r:id="rId13"/>
    <p:sldId id="290" r:id="rId14"/>
    <p:sldId id="431" r:id="rId15"/>
    <p:sldId id="432" r:id="rId16"/>
    <p:sldId id="433" r:id="rId17"/>
    <p:sldId id="440" r:id="rId18"/>
    <p:sldId id="481" r:id="rId19"/>
    <p:sldId id="434" r:id="rId20"/>
    <p:sldId id="435" r:id="rId21"/>
    <p:sldId id="436" r:id="rId22"/>
    <p:sldId id="437" r:id="rId23"/>
    <p:sldId id="463" r:id="rId24"/>
    <p:sldId id="464" r:id="rId25"/>
    <p:sldId id="465" r:id="rId26"/>
    <p:sldId id="466" r:id="rId27"/>
    <p:sldId id="468" r:id="rId28"/>
    <p:sldId id="438" r:id="rId29"/>
    <p:sldId id="469" r:id="rId30"/>
    <p:sldId id="470" r:id="rId31"/>
    <p:sldId id="471" r:id="rId32"/>
    <p:sldId id="472" r:id="rId33"/>
    <p:sldId id="473" r:id="rId34"/>
    <p:sldId id="477" r:id="rId35"/>
    <p:sldId id="476" r:id="rId36"/>
    <p:sldId id="475" r:id="rId37"/>
    <p:sldId id="474" r:id="rId38"/>
    <p:sldId id="478" r:id="rId39"/>
    <p:sldId id="479" r:id="rId40"/>
    <p:sldId id="482" r:id="rId41"/>
    <p:sldId id="483" r:id="rId42"/>
    <p:sldId id="492" r:id="rId43"/>
    <p:sldId id="480" r:id="rId44"/>
    <p:sldId id="484" r:id="rId45"/>
    <p:sldId id="485" r:id="rId46"/>
    <p:sldId id="486" r:id="rId47"/>
    <p:sldId id="487" r:id="rId48"/>
    <p:sldId id="489" r:id="rId49"/>
    <p:sldId id="490" r:id="rId50"/>
    <p:sldId id="488" r:id="rId51"/>
    <p:sldId id="491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CE0"/>
    <a:srgbClr val="559E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55" y="4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8" d="100"/>
          <a:sy n="68" d="100"/>
        </p:scale>
        <p:origin x="-2456" y="-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059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857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AE1106A-09D7-4CBD-A5F5-BE222B3FA3D1}" type="slidenum">
              <a:rPr lang="en-US" altLang="en-US" sz="1200"/>
              <a:pPr algn="r"/>
              <a:t>28</a:t>
            </a:fld>
            <a:endParaRPr lang="en-US" altLang="en-US" sz="1200" dirty="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362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78230" y="275095"/>
            <a:ext cx="11817458" cy="640854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8636" y="286719"/>
            <a:ext cx="5736957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37197" y="6492875"/>
            <a:ext cx="45849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88211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D79C7644-867A-4F92-AE5C-C5F4F076F134}" type="datetimeFigureOut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3"/>
          </p:nvPr>
        </p:nvSpPr>
        <p:spPr>
          <a:xfrm>
            <a:off x="6160576" y="275095"/>
            <a:ext cx="5835112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096000" y="2211711"/>
            <a:ext cx="0" cy="3030537"/>
          </a:xfrm>
          <a:prstGeom prst="line">
            <a:avLst/>
          </a:prstGeom>
          <a:ln w="28575">
            <a:solidFill>
              <a:srgbClr val="6A9C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73848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幻灯片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hidden="1">
            <a:extLst>
              <a:ext uri="{FF2B5EF4-FFF2-40B4-BE49-F238E27FC236}">
                <a16:creationId xmlns:a16="http://schemas.microsoft.com/office/drawing/2014/main" id="{F2CBCBBF-0EAF-B84F-ADA0-93410D833D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1" y="0"/>
            <a:ext cx="12175357" cy="6858000"/>
          </a:xfrm>
          <a:prstGeom prst="rect">
            <a:avLst/>
          </a:prstGeom>
        </p:spPr>
      </p:pic>
      <p:sp>
        <p:nvSpPr>
          <p:cNvPr id="14" name="文本占位符 50">
            <a:extLst>
              <a:ext uri="{FF2B5EF4-FFF2-40B4-BE49-F238E27FC236}">
                <a16:creationId xmlns:a16="http://schemas.microsoft.com/office/drawing/2014/main" id="{FFC82988-AC98-244F-B75B-A5D96F873D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3502" y="1429680"/>
            <a:ext cx="6689770" cy="13199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200" b="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北邮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华为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第一期</a:t>
            </a:r>
            <a:r>
              <a:rPr kumimoji="1" lang="en-US" altLang="zh-CN" dirty="0"/>
              <a:t>XXXX</a:t>
            </a:r>
            <a:r>
              <a:rPr kumimoji="1" lang="zh-CN" altLang="en-US" dirty="0"/>
              <a:t>汇报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F3DB8AC-5DE9-5548-8697-C9055F7FFC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6076" y="3669931"/>
            <a:ext cx="6535842" cy="148045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dirty="0"/>
              <a:t>汇报人：</a:t>
            </a:r>
            <a:endParaRPr lang="en-US" altLang="zh-CN" dirty="0"/>
          </a:p>
          <a:p>
            <a:r>
              <a:rPr lang="zh-CN" altLang="en-US" dirty="0"/>
              <a:t>日期：</a:t>
            </a:r>
            <a:endParaRPr 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68075" y="6336530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74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感谢页"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969" y="1467870"/>
            <a:ext cx="4747358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5400" b="0" i="0" baseline="0">
                <a:solidFill>
                  <a:srgbClr val="A80000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T</a:t>
            </a:r>
            <a:r>
              <a:rPr lang="en-US" altLang="zh-CN" dirty="0"/>
              <a:t>hank you.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76" y="4831652"/>
            <a:ext cx="1875600" cy="40591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4831652"/>
            <a:ext cx="12192000" cy="2026348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606473"/>
            <a:ext cx="12192000" cy="1251527"/>
          </a:xfrm>
          <a:prstGeom prst="rect">
            <a:avLst/>
          </a:prstGeom>
          <a:solidFill>
            <a:srgbClr val="00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9276" y="6232236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8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DCEC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0800" y="82169"/>
            <a:ext cx="11570400" cy="699796"/>
          </a:xfrm>
        </p:spPr>
        <p:txBody>
          <a:bodyPr>
            <a:normAutofit/>
          </a:bodyPr>
          <a:lstStyle>
            <a:lvl1pPr algn="ctr">
              <a:defRPr lang="zh-CN" altLang="en-US" sz="2800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微软雅黑" panose="020B0503020204020204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5813231"/>
          </a:xfrm>
        </p:spPr>
        <p:txBody>
          <a:bodyPr/>
          <a:lstStyle>
            <a:lvl1pPr marL="269875" indent="-269875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D79C7644-867A-4F92-AE5C-C5F4F076F134}" type="datetimeFigureOut">
              <a:rPr lang="zh-CN" altLang="en-US" smtClean="0"/>
              <a:pPr/>
              <a:t>2021/9/12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47C4BD23-150C-4A56-8E66-9482A3FB2E8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02400" y="717987"/>
            <a:ext cx="10871878" cy="0"/>
          </a:xfrm>
          <a:prstGeom prst="line">
            <a:avLst/>
          </a:prstGeom>
          <a:ln w="28575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DCECE0">
            <a:alpha val="2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400" y="0"/>
            <a:ext cx="11570400" cy="705173"/>
          </a:xfrm>
        </p:spPr>
        <p:txBody>
          <a:bodyPr>
            <a:normAutofit/>
          </a:bodyPr>
          <a:lstStyle>
            <a:lvl1pPr algn="ctr">
              <a:defRPr sz="2800" b="1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400" y="867905"/>
            <a:ext cx="5793600" cy="559488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2400" y="6492875"/>
            <a:ext cx="2743200" cy="365125"/>
          </a:xfrm>
        </p:spPr>
        <p:txBody>
          <a:bodyPr/>
          <a:lstStyle/>
          <a:p>
            <a:fld id="{D79C7644-867A-4F92-AE5C-C5F4F076F134}" type="datetimeFigureOut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31084" y="649287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02400" y="717987"/>
            <a:ext cx="1087187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/>
          <p:cNvSpPr>
            <a:spLocks noGrp="1"/>
          </p:cNvSpPr>
          <p:nvPr>
            <p:ph idx="13"/>
          </p:nvPr>
        </p:nvSpPr>
        <p:spPr>
          <a:xfrm>
            <a:off x="6160576" y="865322"/>
            <a:ext cx="5729024" cy="559488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6096000" y="2420937"/>
            <a:ext cx="0" cy="3030537"/>
          </a:xfrm>
          <a:prstGeom prst="line">
            <a:avLst/>
          </a:prstGeom>
          <a:ln w="9525">
            <a:solidFill>
              <a:srgbClr val="6A9C4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042054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78230" y="275095"/>
            <a:ext cx="11817458" cy="640854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8636" y="286719"/>
            <a:ext cx="11719303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37197" y="6492875"/>
            <a:ext cx="45849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88211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D79C7644-867A-4F92-AE5C-C5F4F076F134}" type="datetimeFigureOut">
              <a:rPr lang="zh-CN" altLang="en-US" smtClean="0"/>
              <a:t>2021/9/12</a:t>
            </a:fld>
            <a:endParaRPr lang="zh-CN" altLang="en-US" dirty="0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8230" y="310703"/>
            <a:ext cx="11749481" cy="6265188"/>
          </a:xfrm>
          <a:noFill/>
          <a:ln w="19050">
            <a:solidFill>
              <a:srgbClr val="92D050"/>
            </a:solidFill>
            <a:prstDash val="solid"/>
          </a:ln>
          <a:effectLst/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+mn-lt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+mn-lt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+mn-lt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40286"/>
            <a:ext cx="882111" cy="371959"/>
          </a:xfrm>
          <a:noFill/>
          <a:ln>
            <a:noFill/>
          </a:ln>
        </p:spPr>
        <p:txBody>
          <a:bodyPr/>
          <a:lstStyle>
            <a:lvl1pPr>
              <a:defRPr sz="1000"/>
            </a:lvl1pPr>
          </a:lstStyle>
          <a:p>
            <a:fld id="{D79C7644-867A-4F92-AE5C-C5F4F076F134}" type="datetimeFigureOut">
              <a:rPr lang="zh-CN" altLang="en-US" smtClean="0"/>
              <a:pPr/>
              <a:t>2021/9/12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55279" y="6575891"/>
            <a:ext cx="458491" cy="300748"/>
          </a:xfrm>
          <a:noFill/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167482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C7644-867A-4F92-AE5C-C5F4F076F134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2" r:id="rId9"/>
    <p:sldLayoutId id="2147483661" r:id="rId10"/>
    <p:sldLayoutId id="2147483656" r:id="rId11"/>
    <p:sldLayoutId id="2147483657" r:id="rId12"/>
    <p:sldLayoutId id="2147483658" r:id="rId13"/>
    <p:sldLayoutId id="2147483659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D72B36-652F-7340-A4C9-5FC485D17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4054" y="1933179"/>
            <a:ext cx="6689770" cy="1319974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</a:p>
          <a:p>
            <a:r>
              <a:rPr kumimoji="1" lang="en-US" altLang="zh-CN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— Chapter 1</a:t>
            </a:r>
            <a:endParaRPr kumimoji="1" lang="zh-CN" altLang="en-US" b="1" dirty="0">
              <a:solidFill>
                <a:srgbClr val="FFC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3DF926-1F02-CD48-B954-DEF285DB63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073" y="5247341"/>
            <a:ext cx="9731141" cy="1547905"/>
          </a:xfrm>
        </p:spPr>
        <p:txBody>
          <a:bodyPr>
            <a:normAutofit/>
          </a:bodyPr>
          <a:lstStyle/>
          <a:p>
            <a:endParaRPr kumimoji="1" lang="en-US" altLang="zh-CN" b="1" dirty="0">
              <a:solidFill>
                <a:srgbClr val="C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叶文</a:t>
            </a:r>
            <a:endParaRPr kumimoji="1" lang="en-US" altLang="zh-CN" sz="2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yewen@bupt.edu.cn</a:t>
            </a:r>
          </a:p>
          <a:p>
            <a:r>
              <a:rPr kumimoji="1"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School of Computer Science (National Pilot Software Engineering School)</a:t>
            </a:r>
          </a:p>
          <a:p>
            <a:endParaRPr kumimoji="1" lang="zh-CN" altLang="en-US" sz="2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107B4D-D003-4629-A26F-46A60352BF2F}"/>
              </a:ext>
            </a:extLst>
          </p:cNvPr>
          <p:cNvSpPr txBox="1"/>
          <p:nvPr/>
        </p:nvSpPr>
        <p:spPr>
          <a:xfrm>
            <a:off x="5146040" y="4485583"/>
            <a:ext cx="1537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2021</a:t>
            </a:r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年</a:t>
            </a:r>
            <a:r>
              <a:rPr kumimoji="1"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9</a:t>
            </a:r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421740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199A3-EF5F-466B-8DC9-82A2CCB75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/>
              </a:rPr>
              <a:t>University Database Example in the textbook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E59424-1722-4A80-891D-73C1E7884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In this text we will be using a university database to illustrate all the concepts</a:t>
            </a:r>
          </a:p>
          <a:p>
            <a:r>
              <a:rPr lang="en-US" altLang="en-US" dirty="0"/>
              <a:t>Data consists of information about:</a:t>
            </a:r>
          </a:p>
          <a:p>
            <a:pPr lvl="1"/>
            <a:r>
              <a:rPr lang="en-US" altLang="en-US" dirty="0">
                <a:latin typeface="+mn-lt"/>
              </a:rPr>
              <a:t>Students</a:t>
            </a:r>
          </a:p>
          <a:p>
            <a:pPr lvl="1"/>
            <a:r>
              <a:rPr lang="en-US" altLang="en-US" dirty="0">
                <a:latin typeface="+mn-lt"/>
              </a:rPr>
              <a:t>Instructors</a:t>
            </a:r>
          </a:p>
          <a:p>
            <a:pPr lvl="1"/>
            <a:r>
              <a:rPr lang="en-US" altLang="en-US" dirty="0">
                <a:latin typeface="+mn-lt"/>
              </a:rPr>
              <a:t>Classes</a:t>
            </a:r>
          </a:p>
          <a:p>
            <a:r>
              <a:rPr lang="en-US" altLang="en-US" dirty="0"/>
              <a:t>Application program examples</a:t>
            </a:r>
          </a:p>
          <a:p>
            <a:pPr lvl="1"/>
            <a:r>
              <a:rPr lang="en-US" altLang="en-US" dirty="0">
                <a:latin typeface="+mn-lt"/>
              </a:rPr>
              <a:t>Add new students, instructors, and courses</a:t>
            </a:r>
          </a:p>
          <a:p>
            <a:pPr lvl="1"/>
            <a:r>
              <a:rPr lang="en-US" altLang="en-US" dirty="0">
                <a:latin typeface="+mn-lt"/>
              </a:rPr>
              <a:t>Register students for courses, and generate class rosters</a:t>
            </a:r>
          </a:p>
          <a:p>
            <a:pPr lvl="1"/>
            <a:r>
              <a:rPr lang="en-US" altLang="en-US" dirty="0">
                <a:latin typeface="+mn-lt"/>
              </a:rPr>
              <a:t>Assign grades to students, compute grade point averages (GPA) and generate transcripts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B2D076-AD21-47C2-938F-9949216E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06870-411F-441F-85EA-A0A42AE0E1D8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DC0787-B875-4AEE-8F83-17ED4064C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202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87271" y="6574419"/>
            <a:ext cx="882111" cy="371959"/>
          </a:xfrm>
        </p:spPr>
        <p:txBody>
          <a:bodyPr/>
          <a:lstStyle/>
          <a:p>
            <a:fld id="{7A0D7673-2F98-4372-BC1A-3F6E1C61775E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11</a:t>
            </a:fld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AA1A129-9907-46FD-ADEB-03FD21639D72}"/>
              </a:ext>
            </a:extLst>
          </p:cNvPr>
          <p:cNvGrpSpPr/>
          <p:nvPr/>
        </p:nvGrpSpPr>
        <p:grpSpPr>
          <a:xfrm>
            <a:off x="1284790" y="769194"/>
            <a:ext cx="9144000" cy="5551488"/>
            <a:chOff x="1284790" y="769194"/>
            <a:chExt cx="9144000" cy="5551488"/>
          </a:xfrm>
        </p:grpSpPr>
        <p:sp>
          <p:nvSpPr>
            <p:cNvPr id="8" name="Text Box 2">
              <a:extLst>
                <a:ext uri="{FF2B5EF4-FFF2-40B4-BE49-F238E27FC236}">
                  <a16:creationId xmlns:a16="http://schemas.microsoft.com/office/drawing/2014/main" id="{238C6622-843A-4D96-B8C9-971F180758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3565" y="1272432"/>
              <a:ext cx="8785225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Pct val="105000"/>
                <a:buFontTx/>
                <a:buNone/>
              </a:pPr>
              <a:endParaRPr kumimoji="0" lang="en-US" altLang="zh-CN">
                <a:latin typeface="Times New Roman" panose="02020603050405020304" pitchFamily="18" charset="0"/>
              </a:endParaRPr>
            </a:p>
            <a:p>
              <a:pPr eaLnBrk="1" hangingPunct="1"/>
              <a:r>
                <a:rPr kumimoji="0" lang="en-US" altLang="zh-CN">
                  <a:latin typeface="Times New Roman" panose="02020603050405020304" pitchFamily="18" charset="0"/>
                </a:rPr>
                <a:t> Case study used in this chapter</a:t>
              </a:r>
            </a:p>
          </p:txBody>
        </p:sp>
        <p:pic>
          <p:nvPicPr>
            <p:cNvPr id="9" name="Picture 1">
              <a:extLst>
                <a:ext uri="{FF2B5EF4-FFF2-40B4-BE49-F238E27FC236}">
                  <a16:creationId xmlns:a16="http://schemas.microsoft.com/office/drawing/2014/main" id="{359517F7-E845-4B4B-A688-1F7682E30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4790" y="769194"/>
              <a:ext cx="9144000" cy="555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任意多边形 2">
              <a:extLst>
                <a:ext uri="{FF2B5EF4-FFF2-40B4-BE49-F238E27FC236}">
                  <a16:creationId xmlns:a16="http://schemas.microsoft.com/office/drawing/2014/main" id="{68B067D2-492C-4BDF-99BB-C36F6E341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7190" y="2005857"/>
              <a:ext cx="1663700" cy="2182812"/>
            </a:xfrm>
            <a:custGeom>
              <a:avLst/>
              <a:gdLst>
                <a:gd name="T0" fmla="*/ 73223 w 1663148"/>
                <a:gd name="T1" fmla="*/ 333007 h 2183799"/>
                <a:gd name="T2" fmla="*/ 139792 w 1663148"/>
                <a:gd name="T3" fmla="*/ 280333 h 2183799"/>
                <a:gd name="T4" fmla="*/ 239646 w 1663148"/>
                <a:gd name="T5" fmla="*/ 168402 h 2183799"/>
                <a:gd name="T6" fmla="*/ 286252 w 1663148"/>
                <a:gd name="T7" fmla="*/ 122310 h 2183799"/>
                <a:gd name="T8" fmla="*/ 379447 w 1663148"/>
                <a:gd name="T9" fmla="*/ 56461 h 2183799"/>
                <a:gd name="T10" fmla="*/ 492612 w 1663148"/>
                <a:gd name="T11" fmla="*/ 23541 h 2183799"/>
                <a:gd name="T12" fmla="*/ 978570 w 1663148"/>
                <a:gd name="T13" fmla="*/ 23541 h 2183799"/>
                <a:gd name="T14" fmla="*/ 1071767 w 1663148"/>
                <a:gd name="T15" fmla="*/ 63045 h 2183799"/>
                <a:gd name="T16" fmla="*/ 1184935 w 1663148"/>
                <a:gd name="T17" fmla="*/ 102557 h 2183799"/>
                <a:gd name="T18" fmla="*/ 1284790 w 1663148"/>
                <a:gd name="T19" fmla="*/ 128895 h 2183799"/>
                <a:gd name="T20" fmla="*/ 1351359 w 1663148"/>
                <a:gd name="T21" fmla="*/ 155232 h 2183799"/>
                <a:gd name="T22" fmla="*/ 1424587 w 1663148"/>
                <a:gd name="T23" fmla="*/ 194739 h 2183799"/>
                <a:gd name="T24" fmla="*/ 1477841 w 1663148"/>
                <a:gd name="T25" fmla="*/ 286918 h 2183799"/>
                <a:gd name="T26" fmla="*/ 1517783 w 1663148"/>
                <a:gd name="T27" fmla="*/ 359344 h 2183799"/>
                <a:gd name="T28" fmla="*/ 1551067 w 1663148"/>
                <a:gd name="T29" fmla="*/ 431772 h 2183799"/>
                <a:gd name="T30" fmla="*/ 1597667 w 1663148"/>
                <a:gd name="T31" fmla="*/ 510783 h 2183799"/>
                <a:gd name="T32" fmla="*/ 1644264 w 1663148"/>
                <a:gd name="T33" fmla="*/ 662220 h 2183799"/>
                <a:gd name="T34" fmla="*/ 1664236 w 1663148"/>
                <a:gd name="T35" fmla="*/ 1116536 h 2183799"/>
                <a:gd name="T36" fmla="*/ 1630951 w 1663148"/>
                <a:gd name="T37" fmla="*/ 1406245 h 2183799"/>
                <a:gd name="T38" fmla="*/ 1584352 w 1663148"/>
                <a:gd name="T39" fmla="*/ 1544515 h 2183799"/>
                <a:gd name="T40" fmla="*/ 1551067 w 1663148"/>
                <a:gd name="T41" fmla="*/ 1616944 h 2183799"/>
                <a:gd name="T42" fmla="*/ 1504470 w 1663148"/>
                <a:gd name="T43" fmla="*/ 1715706 h 2183799"/>
                <a:gd name="T44" fmla="*/ 1471184 w 1663148"/>
                <a:gd name="T45" fmla="*/ 1788133 h 2183799"/>
                <a:gd name="T46" fmla="*/ 1431243 w 1663148"/>
                <a:gd name="T47" fmla="*/ 1853977 h 2183799"/>
                <a:gd name="T48" fmla="*/ 1344703 w 1663148"/>
                <a:gd name="T49" fmla="*/ 1985662 h 2183799"/>
                <a:gd name="T50" fmla="*/ 1278134 w 1663148"/>
                <a:gd name="T51" fmla="*/ 2064673 h 2183799"/>
                <a:gd name="T52" fmla="*/ 1198250 w 1663148"/>
                <a:gd name="T53" fmla="*/ 2137100 h 2183799"/>
                <a:gd name="T54" fmla="*/ 1065110 w 1663148"/>
                <a:gd name="T55" fmla="*/ 2163437 h 2183799"/>
                <a:gd name="T56" fmla="*/ 958601 w 1663148"/>
                <a:gd name="T57" fmla="*/ 2097595 h 2183799"/>
                <a:gd name="T58" fmla="*/ 805490 w 1663148"/>
                <a:gd name="T59" fmla="*/ 1972492 h 2183799"/>
                <a:gd name="T60" fmla="*/ 725607 w 1663148"/>
                <a:gd name="T61" fmla="*/ 1886897 h 2183799"/>
                <a:gd name="T62" fmla="*/ 652381 w 1663148"/>
                <a:gd name="T63" fmla="*/ 1834223 h 2183799"/>
                <a:gd name="T64" fmla="*/ 585812 w 1663148"/>
                <a:gd name="T65" fmla="*/ 1742043 h 2183799"/>
                <a:gd name="T66" fmla="*/ 505928 w 1663148"/>
                <a:gd name="T67" fmla="*/ 1623528 h 2183799"/>
                <a:gd name="T68" fmla="*/ 426044 w 1663148"/>
                <a:gd name="T69" fmla="*/ 1551099 h 2183799"/>
                <a:gd name="T70" fmla="*/ 346163 w 1663148"/>
                <a:gd name="T71" fmla="*/ 1452335 h 2183799"/>
                <a:gd name="T72" fmla="*/ 266275 w 1663148"/>
                <a:gd name="T73" fmla="*/ 1366738 h 2183799"/>
                <a:gd name="T74" fmla="*/ 193053 w 1663148"/>
                <a:gd name="T75" fmla="*/ 1261391 h 2183799"/>
                <a:gd name="T76" fmla="*/ 113165 w 1663148"/>
                <a:gd name="T77" fmla="*/ 1136289 h 2183799"/>
                <a:gd name="T78" fmla="*/ 66569 w 1663148"/>
                <a:gd name="T79" fmla="*/ 1024357 h 2183799"/>
                <a:gd name="T80" fmla="*/ 33284 w 1663148"/>
                <a:gd name="T81" fmla="*/ 866333 h 2183799"/>
                <a:gd name="T82" fmla="*/ 66569 w 1663148"/>
                <a:gd name="T83" fmla="*/ 642467 h 2183799"/>
                <a:gd name="T84" fmla="*/ 106507 w 1663148"/>
                <a:gd name="T85" fmla="*/ 523951 h 2183799"/>
                <a:gd name="T86" fmla="*/ 139792 w 1663148"/>
                <a:gd name="T87" fmla="*/ 405435 h 2183799"/>
                <a:gd name="T88" fmla="*/ 159768 w 1663148"/>
                <a:gd name="T89" fmla="*/ 280333 h 218379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663148"/>
                <a:gd name="T136" fmla="*/ 0 h 2183799"/>
                <a:gd name="T137" fmla="*/ 1663148 w 1663148"/>
                <a:gd name="T138" fmla="*/ 2183799 h 218379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663148" h="2183799">
                  <a:moveTo>
                    <a:pt x="0" y="388130"/>
                  </a:moveTo>
                  <a:cubicBezTo>
                    <a:pt x="71409" y="345283"/>
                    <a:pt x="8053" y="386940"/>
                    <a:pt x="46383" y="354999"/>
                  </a:cubicBezTo>
                  <a:cubicBezTo>
                    <a:pt x="54867" y="347929"/>
                    <a:pt x="64633" y="342458"/>
                    <a:pt x="72887" y="335121"/>
                  </a:cubicBezTo>
                  <a:cubicBezTo>
                    <a:pt x="84560" y="324745"/>
                    <a:pt x="94973" y="313034"/>
                    <a:pt x="106017" y="301990"/>
                  </a:cubicBezTo>
                  <a:cubicBezTo>
                    <a:pt x="110435" y="297572"/>
                    <a:pt x="113343" y="290714"/>
                    <a:pt x="119270" y="288738"/>
                  </a:cubicBezTo>
                  <a:lnTo>
                    <a:pt x="139148" y="282112"/>
                  </a:lnTo>
                  <a:lnTo>
                    <a:pt x="192157" y="229103"/>
                  </a:lnTo>
                  <a:cubicBezTo>
                    <a:pt x="198783" y="222477"/>
                    <a:pt x="206837" y="217022"/>
                    <a:pt x="212035" y="209225"/>
                  </a:cubicBezTo>
                  <a:cubicBezTo>
                    <a:pt x="220870" y="195973"/>
                    <a:pt x="227277" y="180731"/>
                    <a:pt x="238539" y="169469"/>
                  </a:cubicBezTo>
                  <a:cubicBezTo>
                    <a:pt x="242956" y="165051"/>
                    <a:pt x="247888" y="161094"/>
                    <a:pt x="251791" y="156216"/>
                  </a:cubicBezTo>
                  <a:cubicBezTo>
                    <a:pt x="256766" y="149998"/>
                    <a:pt x="259412" y="141969"/>
                    <a:pt x="265043" y="136338"/>
                  </a:cubicBezTo>
                  <a:cubicBezTo>
                    <a:pt x="270674" y="130707"/>
                    <a:pt x="278296" y="127503"/>
                    <a:pt x="284922" y="123086"/>
                  </a:cubicBezTo>
                  <a:cubicBezTo>
                    <a:pt x="309408" y="86357"/>
                    <a:pt x="284164" y="115409"/>
                    <a:pt x="318052" y="96582"/>
                  </a:cubicBezTo>
                  <a:cubicBezTo>
                    <a:pt x="331975" y="88847"/>
                    <a:pt x="344557" y="78912"/>
                    <a:pt x="357809" y="70077"/>
                  </a:cubicBezTo>
                  <a:cubicBezTo>
                    <a:pt x="364435" y="65660"/>
                    <a:pt x="370132" y="59343"/>
                    <a:pt x="377687" y="56825"/>
                  </a:cubicBezTo>
                  <a:cubicBezTo>
                    <a:pt x="390939" y="52408"/>
                    <a:pt x="405820" y="51321"/>
                    <a:pt x="417443" y="43573"/>
                  </a:cubicBezTo>
                  <a:cubicBezTo>
                    <a:pt x="424069" y="39156"/>
                    <a:pt x="429639" y="32416"/>
                    <a:pt x="437322" y="30321"/>
                  </a:cubicBezTo>
                  <a:cubicBezTo>
                    <a:pt x="454501" y="25636"/>
                    <a:pt x="472661" y="25904"/>
                    <a:pt x="490330" y="23695"/>
                  </a:cubicBezTo>
                  <a:cubicBezTo>
                    <a:pt x="581867" y="-12919"/>
                    <a:pt x="529132" y="3816"/>
                    <a:pt x="722243" y="3816"/>
                  </a:cubicBezTo>
                  <a:cubicBezTo>
                    <a:pt x="792956" y="3816"/>
                    <a:pt x="863600" y="8234"/>
                    <a:pt x="934278" y="10443"/>
                  </a:cubicBezTo>
                  <a:lnTo>
                    <a:pt x="974035" y="23695"/>
                  </a:lnTo>
                  <a:cubicBezTo>
                    <a:pt x="980661" y="25904"/>
                    <a:pt x="987137" y="28627"/>
                    <a:pt x="993913" y="30321"/>
                  </a:cubicBezTo>
                  <a:cubicBezTo>
                    <a:pt x="1002748" y="32530"/>
                    <a:pt x="1011890" y="33750"/>
                    <a:pt x="1020417" y="36947"/>
                  </a:cubicBezTo>
                  <a:cubicBezTo>
                    <a:pt x="1066887" y="54373"/>
                    <a:pt x="1028350" y="44226"/>
                    <a:pt x="1066800" y="63451"/>
                  </a:cubicBezTo>
                  <a:cubicBezTo>
                    <a:pt x="1124799" y="92450"/>
                    <a:pt x="1075824" y="64350"/>
                    <a:pt x="1126435" y="83330"/>
                  </a:cubicBezTo>
                  <a:cubicBezTo>
                    <a:pt x="1135684" y="86798"/>
                    <a:pt x="1143690" y="93114"/>
                    <a:pt x="1152939" y="96582"/>
                  </a:cubicBezTo>
                  <a:cubicBezTo>
                    <a:pt x="1161466" y="99780"/>
                    <a:pt x="1170687" y="100706"/>
                    <a:pt x="1179443" y="103208"/>
                  </a:cubicBezTo>
                  <a:cubicBezTo>
                    <a:pt x="1186159" y="105127"/>
                    <a:pt x="1192782" y="107382"/>
                    <a:pt x="1199322" y="109834"/>
                  </a:cubicBezTo>
                  <a:cubicBezTo>
                    <a:pt x="1210459" y="114010"/>
                    <a:pt x="1220913" y="120201"/>
                    <a:pt x="1232452" y="123086"/>
                  </a:cubicBezTo>
                  <a:cubicBezTo>
                    <a:pt x="1247604" y="126874"/>
                    <a:pt x="1263374" y="127503"/>
                    <a:pt x="1278835" y="129712"/>
                  </a:cubicBezTo>
                  <a:cubicBezTo>
                    <a:pt x="1285461" y="134129"/>
                    <a:pt x="1291393" y="139827"/>
                    <a:pt x="1298713" y="142964"/>
                  </a:cubicBezTo>
                  <a:cubicBezTo>
                    <a:pt x="1307083" y="146551"/>
                    <a:pt x="1316461" y="147088"/>
                    <a:pt x="1325217" y="149590"/>
                  </a:cubicBezTo>
                  <a:cubicBezTo>
                    <a:pt x="1331933" y="151509"/>
                    <a:pt x="1338380" y="154297"/>
                    <a:pt x="1345096" y="156216"/>
                  </a:cubicBezTo>
                  <a:cubicBezTo>
                    <a:pt x="1353852" y="158718"/>
                    <a:pt x="1362877" y="160226"/>
                    <a:pt x="1371600" y="162843"/>
                  </a:cubicBezTo>
                  <a:cubicBezTo>
                    <a:pt x="1384980" y="166857"/>
                    <a:pt x="1411357" y="176095"/>
                    <a:pt x="1411357" y="176095"/>
                  </a:cubicBezTo>
                  <a:cubicBezTo>
                    <a:pt x="1413566" y="182721"/>
                    <a:pt x="1414859" y="189726"/>
                    <a:pt x="1417983" y="195973"/>
                  </a:cubicBezTo>
                  <a:cubicBezTo>
                    <a:pt x="1422826" y="205660"/>
                    <a:pt x="1446613" y="236356"/>
                    <a:pt x="1451113" y="242356"/>
                  </a:cubicBezTo>
                  <a:cubicBezTo>
                    <a:pt x="1453322" y="251191"/>
                    <a:pt x="1454152" y="260490"/>
                    <a:pt x="1457739" y="268860"/>
                  </a:cubicBezTo>
                  <a:cubicBezTo>
                    <a:pt x="1460876" y="276180"/>
                    <a:pt x="1467040" y="281824"/>
                    <a:pt x="1470991" y="288738"/>
                  </a:cubicBezTo>
                  <a:cubicBezTo>
                    <a:pt x="1475892" y="297314"/>
                    <a:pt x="1479342" y="306667"/>
                    <a:pt x="1484243" y="315243"/>
                  </a:cubicBezTo>
                  <a:cubicBezTo>
                    <a:pt x="1488194" y="322157"/>
                    <a:pt x="1493545" y="328207"/>
                    <a:pt x="1497496" y="335121"/>
                  </a:cubicBezTo>
                  <a:cubicBezTo>
                    <a:pt x="1502397" y="343697"/>
                    <a:pt x="1506857" y="352546"/>
                    <a:pt x="1510748" y="361625"/>
                  </a:cubicBezTo>
                  <a:cubicBezTo>
                    <a:pt x="1513499" y="368045"/>
                    <a:pt x="1514251" y="375256"/>
                    <a:pt x="1517374" y="381503"/>
                  </a:cubicBezTo>
                  <a:cubicBezTo>
                    <a:pt x="1520935" y="388626"/>
                    <a:pt x="1527065" y="394259"/>
                    <a:pt x="1530626" y="401382"/>
                  </a:cubicBezTo>
                  <a:cubicBezTo>
                    <a:pt x="1535945" y="412020"/>
                    <a:pt x="1538182" y="424070"/>
                    <a:pt x="1543878" y="434512"/>
                  </a:cubicBezTo>
                  <a:cubicBezTo>
                    <a:pt x="1551505" y="448495"/>
                    <a:pt x="1561548" y="461017"/>
                    <a:pt x="1570383" y="474269"/>
                  </a:cubicBezTo>
                  <a:cubicBezTo>
                    <a:pt x="1574800" y="480895"/>
                    <a:pt x="1581117" y="486592"/>
                    <a:pt x="1583635" y="494147"/>
                  </a:cubicBezTo>
                  <a:cubicBezTo>
                    <a:pt x="1585844" y="500773"/>
                    <a:pt x="1588423" y="507287"/>
                    <a:pt x="1590261" y="514025"/>
                  </a:cubicBezTo>
                  <a:cubicBezTo>
                    <a:pt x="1595053" y="531597"/>
                    <a:pt x="1593410" y="551879"/>
                    <a:pt x="1603513" y="567034"/>
                  </a:cubicBezTo>
                  <a:lnTo>
                    <a:pt x="1616765" y="586912"/>
                  </a:lnTo>
                  <a:cubicBezTo>
                    <a:pt x="1623682" y="621498"/>
                    <a:pt x="1624384" y="629648"/>
                    <a:pt x="1636643" y="666425"/>
                  </a:cubicBezTo>
                  <a:cubicBezTo>
                    <a:pt x="1640404" y="677709"/>
                    <a:pt x="1645478" y="688512"/>
                    <a:pt x="1649896" y="699556"/>
                  </a:cubicBezTo>
                  <a:cubicBezTo>
                    <a:pt x="1655736" y="763792"/>
                    <a:pt x="1663148" y="835072"/>
                    <a:pt x="1663148" y="898338"/>
                  </a:cubicBezTo>
                  <a:cubicBezTo>
                    <a:pt x="1663148" y="973466"/>
                    <a:pt x="1659525" y="1048557"/>
                    <a:pt x="1656522" y="1123625"/>
                  </a:cubicBezTo>
                  <a:cubicBezTo>
                    <a:pt x="1655107" y="1159005"/>
                    <a:pt x="1652612" y="1194339"/>
                    <a:pt x="1649896" y="1229643"/>
                  </a:cubicBezTo>
                  <a:cubicBezTo>
                    <a:pt x="1644771" y="1296265"/>
                    <a:pt x="1649599" y="1276919"/>
                    <a:pt x="1636643" y="1315782"/>
                  </a:cubicBezTo>
                  <a:cubicBezTo>
                    <a:pt x="1630642" y="1369790"/>
                    <a:pt x="1631888" y="1368436"/>
                    <a:pt x="1623391" y="1415173"/>
                  </a:cubicBezTo>
                  <a:cubicBezTo>
                    <a:pt x="1621291" y="1426725"/>
                    <a:pt x="1614392" y="1462048"/>
                    <a:pt x="1610139" y="1474808"/>
                  </a:cubicBezTo>
                  <a:cubicBezTo>
                    <a:pt x="1606378" y="1486092"/>
                    <a:pt x="1600648" y="1496654"/>
                    <a:pt x="1596887" y="1507938"/>
                  </a:cubicBezTo>
                  <a:cubicBezTo>
                    <a:pt x="1582624" y="1550727"/>
                    <a:pt x="1600302" y="1519382"/>
                    <a:pt x="1577009" y="1554321"/>
                  </a:cubicBezTo>
                  <a:cubicBezTo>
                    <a:pt x="1574800" y="1563156"/>
                    <a:pt x="1573970" y="1572455"/>
                    <a:pt x="1570383" y="1580825"/>
                  </a:cubicBezTo>
                  <a:cubicBezTo>
                    <a:pt x="1567246" y="1588145"/>
                    <a:pt x="1561081" y="1593789"/>
                    <a:pt x="1557130" y="1600703"/>
                  </a:cubicBezTo>
                  <a:cubicBezTo>
                    <a:pt x="1552229" y="1609279"/>
                    <a:pt x="1547346" y="1617959"/>
                    <a:pt x="1543878" y="1627208"/>
                  </a:cubicBezTo>
                  <a:cubicBezTo>
                    <a:pt x="1540681" y="1635735"/>
                    <a:pt x="1540450" y="1645185"/>
                    <a:pt x="1537252" y="1653712"/>
                  </a:cubicBezTo>
                  <a:cubicBezTo>
                    <a:pt x="1526332" y="1682833"/>
                    <a:pt x="1524727" y="1675630"/>
                    <a:pt x="1510748" y="1700095"/>
                  </a:cubicBezTo>
                  <a:cubicBezTo>
                    <a:pt x="1505847" y="1708671"/>
                    <a:pt x="1502397" y="1718023"/>
                    <a:pt x="1497496" y="1726599"/>
                  </a:cubicBezTo>
                  <a:cubicBezTo>
                    <a:pt x="1493545" y="1733513"/>
                    <a:pt x="1488194" y="1739563"/>
                    <a:pt x="1484243" y="1746477"/>
                  </a:cubicBezTo>
                  <a:cubicBezTo>
                    <a:pt x="1479342" y="1755053"/>
                    <a:pt x="1474459" y="1763733"/>
                    <a:pt x="1470991" y="1772982"/>
                  </a:cubicBezTo>
                  <a:cubicBezTo>
                    <a:pt x="1467794" y="1781509"/>
                    <a:pt x="1468438" y="1791341"/>
                    <a:pt x="1464365" y="1799486"/>
                  </a:cubicBezTo>
                  <a:cubicBezTo>
                    <a:pt x="1459426" y="1809363"/>
                    <a:pt x="1450906" y="1817004"/>
                    <a:pt x="1444487" y="1825990"/>
                  </a:cubicBezTo>
                  <a:cubicBezTo>
                    <a:pt x="1439858" y="1832470"/>
                    <a:pt x="1434796" y="1838746"/>
                    <a:pt x="1431235" y="1845869"/>
                  </a:cubicBezTo>
                  <a:cubicBezTo>
                    <a:pt x="1428112" y="1852116"/>
                    <a:pt x="1428001" y="1859642"/>
                    <a:pt x="1424609" y="1865747"/>
                  </a:cubicBezTo>
                  <a:cubicBezTo>
                    <a:pt x="1416874" y="1879670"/>
                    <a:pt x="1405227" y="1891257"/>
                    <a:pt x="1398104" y="1905503"/>
                  </a:cubicBezTo>
                  <a:cubicBezTo>
                    <a:pt x="1393687" y="1914338"/>
                    <a:pt x="1389934" y="1923538"/>
                    <a:pt x="1384852" y="1932008"/>
                  </a:cubicBezTo>
                  <a:cubicBezTo>
                    <a:pt x="1368541" y="1959194"/>
                    <a:pt x="1356589" y="1974110"/>
                    <a:pt x="1338470" y="1998269"/>
                  </a:cubicBezTo>
                  <a:cubicBezTo>
                    <a:pt x="1336261" y="2004895"/>
                    <a:pt x="1335308" y="2012083"/>
                    <a:pt x="1331843" y="2018147"/>
                  </a:cubicBezTo>
                  <a:cubicBezTo>
                    <a:pt x="1323867" y="2032105"/>
                    <a:pt x="1304903" y="2053849"/>
                    <a:pt x="1292087" y="2064530"/>
                  </a:cubicBezTo>
                  <a:cubicBezTo>
                    <a:pt x="1285969" y="2069628"/>
                    <a:pt x="1278835" y="2073365"/>
                    <a:pt x="1272209" y="2077782"/>
                  </a:cubicBezTo>
                  <a:cubicBezTo>
                    <a:pt x="1267792" y="2086617"/>
                    <a:pt x="1264698" y="2096248"/>
                    <a:pt x="1258957" y="2104286"/>
                  </a:cubicBezTo>
                  <a:cubicBezTo>
                    <a:pt x="1250856" y="2115628"/>
                    <a:pt x="1223491" y="2137804"/>
                    <a:pt x="1212574" y="2144043"/>
                  </a:cubicBezTo>
                  <a:cubicBezTo>
                    <a:pt x="1206510" y="2147508"/>
                    <a:pt x="1199322" y="2148460"/>
                    <a:pt x="1192696" y="2150669"/>
                  </a:cubicBezTo>
                  <a:cubicBezTo>
                    <a:pt x="1188278" y="2155086"/>
                    <a:pt x="1185031" y="2161127"/>
                    <a:pt x="1179443" y="2163921"/>
                  </a:cubicBezTo>
                  <a:cubicBezTo>
                    <a:pt x="1163311" y="2171987"/>
                    <a:pt x="1132206" y="2179043"/>
                    <a:pt x="1113183" y="2183799"/>
                  </a:cubicBezTo>
                  <a:cubicBezTo>
                    <a:pt x="1095513" y="2181590"/>
                    <a:pt x="1076488" y="2184310"/>
                    <a:pt x="1060174" y="2177173"/>
                  </a:cubicBezTo>
                  <a:cubicBezTo>
                    <a:pt x="1039939" y="2168320"/>
                    <a:pt x="1028593" y="2142773"/>
                    <a:pt x="1007165" y="2137416"/>
                  </a:cubicBezTo>
                  <a:lnTo>
                    <a:pt x="980661" y="2130790"/>
                  </a:lnTo>
                  <a:cubicBezTo>
                    <a:pt x="971826" y="2124164"/>
                    <a:pt x="962366" y="2118300"/>
                    <a:pt x="954157" y="2110912"/>
                  </a:cubicBezTo>
                  <a:cubicBezTo>
                    <a:pt x="940227" y="2098375"/>
                    <a:pt x="931163" y="2079538"/>
                    <a:pt x="914400" y="2071156"/>
                  </a:cubicBezTo>
                  <a:cubicBezTo>
                    <a:pt x="878018" y="2052964"/>
                    <a:pt x="895798" y="2063829"/>
                    <a:pt x="861391" y="2038025"/>
                  </a:cubicBezTo>
                  <a:cubicBezTo>
                    <a:pt x="798348" y="1943460"/>
                    <a:pt x="872035" y="2037725"/>
                    <a:pt x="801757" y="1985016"/>
                  </a:cubicBezTo>
                  <a:cubicBezTo>
                    <a:pt x="792922" y="1978390"/>
                    <a:pt x="789687" y="1966321"/>
                    <a:pt x="781878" y="1958512"/>
                  </a:cubicBezTo>
                  <a:cubicBezTo>
                    <a:pt x="769680" y="1946314"/>
                    <a:pt x="754320" y="1937580"/>
                    <a:pt x="742122" y="1925382"/>
                  </a:cubicBezTo>
                  <a:cubicBezTo>
                    <a:pt x="734313" y="1917573"/>
                    <a:pt x="730628" y="1906064"/>
                    <a:pt x="722243" y="1898877"/>
                  </a:cubicBezTo>
                  <a:cubicBezTo>
                    <a:pt x="714743" y="1892449"/>
                    <a:pt x="704373" y="1890422"/>
                    <a:pt x="695739" y="1885625"/>
                  </a:cubicBezTo>
                  <a:cubicBezTo>
                    <a:pt x="684481" y="1879371"/>
                    <a:pt x="673652" y="1872373"/>
                    <a:pt x="662609" y="1865747"/>
                  </a:cubicBezTo>
                  <a:cubicBezTo>
                    <a:pt x="658192" y="1859121"/>
                    <a:pt x="654332" y="1852087"/>
                    <a:pt x="649357" y="1845869"/>
                  </a:cubicBezTo>
                  <a:cubicBezTo>
                    <a:pt x="645454" y="1840991"/>
                    <a:pt x="639570" y="1837814"/>
                    <a:pt x="636104" y="1832616"/>
                  </a:cubicBezTo>
                  <a:cubicBezTo>
                    <a:pt x="630625" y="1824397"/>
                    <a:pt x="628331" y="1814331"/>
                    <a:pt x="622852" y="1806112"/>
                  </a:cubicBezTo>
                  <a:cubicBezTo>
                    <a:pt x="610600" y="1787734"/>
                    <a:pt x="583096" y="1753103"/>
                    <a:pt x="583096" y="1753103"/>
                  </a:cubicBezTo>
                  <a:cubicBezTo>
                    <a:pt x="577706" y="1736934"/>
                    <a:pt x="576063" y="1726193"/>
                    <a:pt x="563217" y="1713347"/>
                  </a:cubicBezTo>
                  <a:cubicBezTo>
                    <a:pt x="557586" y="1707716"/>
                    <a:pt x="549965" y="1704512"/>
                    <a:pt x="543339" y="1700095"/>
                  </a:cubicBezTo>
                  <a:cubicBezTo>
                    <a:pt x="531421" y="1670299"/>
                    <a:pt x="529686" y="1656674"/>
                    <a:pt x="503583" y="1633834"/>
                  </a:cubicBezTo>
                  <a:cubicBezTo>
                    <a:pt x="496149" y="1627330"/>
                    <a:pt x="485654" y="1625483"/>
                    <a:pt x="477078" y="1620582"/>
                  </a:cubicBezTo>
                  <a:cubicBezTo>
                    <a:pt x="470164" y="1616631"/>
                    <a:pt x="463826" y="1611747"/>
                    <a:pt x="457200" y="1607330"/>
                  </a:cubicBezTo>
                  <a:cubicBezTo>
                    <a:pt x="449675" y="1596041"/>
                    <a:pt x="432291" y="1569168"/>
                    <a:pt x="424070" y="1560947"/>
                  </a:cubicBezTo>
                  <a:cubicBezTo>
                    <a:pt x="418439" y="1555316"/>
                    <a:pt x="410817" y="1552112"/>
                    <a:pt x="404191" y="1547695"/>
                  </a:cubicBezTo>
                  <a:cubicBezTo>
                    <a:pt x="397565" y="1538860"/>
                    <a:pt x="390599" y="1530270"/>
                    <a:pt x="384313" y="1521190"/>
                  </a:cubicBezTo>
                  <a:cubicBezTo>
                    <a:pt x="370714" y="1501547"/>
                    <a:pt x="361450" y="1478449"/>
                    <a:pt x="344557" y="1461556"/>
                  </a:cubicBezTo>
                  <a:cubicBezTo>
                    <a:pt x="340139" y="1457138"/>
                    <a:pt x="336182" y="1452206"/>
                    <a:pt x="331304" y="1448303"/>
                  </a:cubicBezTo>
                  <a:cubicBezTo>
                    <a:pt x="325086" y="1443328"/>
                    <a:pt x="316783" y="1440943"/>
                    <a:pt x="311426" y="1435051"/>
                  </a:cubicBezTo>
                  <a:cubicBezTo>
                    <a:pt x="294486" y="1416417"/>
                    <a:pt x="278000" y="1397010"/>
                    <a:pt x="265043" y="1375416"/>
                  </a:cubicBezTo>
                  <a:cubicBezTo>
                    <a:pt x="258417" y="1364373"/>
                    <a:pt x="253072" y="1352452"/>
                    <a:pt x="245165" y="1342286"/>
                  </a:cubicBezTo>
                  <a:cubicBezTo>
                    <a:pt x="237494" y="1332424"/>
                    <a:pt x="226010" y="1325886"/>
                    <a:pt x="218661" y="1315782"/>
                  </a:cubicBezTo>
                  <a:cubicBezTo>
                    <a:pt x="208187" y="1301381"/>
                    <a:pt x="202035" y="1284215"/>
                    <a:pt x="192157" y="1269399"/>
                  </a:cubicBezTo>
                  <a:cubicBezTo>
                    <a:pt x="179905" y="1251021"/>
                    <a:pt x="152400" y="1216390"/>
                    <a:pt x="152400" y="1216390"/>
                  </a:cubicBezTo>
                  <a:cubicBezTo>
                    <a:pt x="145959" y="1197067"/>
                    <a:pt x="144219" y="1188722"/>
                    <a:pt x="132522" y="1170008"/>
                  </a:cubicBezTo>
                  <a:cubicBezTo>
                    <a:pt x="126669" y="1160643"/>
                    <a:pt x="118496" y="1152868"/>
                    <a:pt x="112643" y="1143503"/>
                  </a:cubicBezTo>
                  <a:cubicBezTo>
                    <a:pt x="93279" y="1112522"/>
                    <a:pt x="103666" y="1123200"/>
                    <a:pt x="92765" y="1090495"/>
                  </a:cubicBezTo>
                  <a:cubicBezTo>
                    <a:pt x="89004" y="1079211"/>
                    <a:pt x="84344" y="1068233"/>
                    <a:pt x="79513" y="1057364"/>
                  </a:cubicBezTo>
                  <a:cubicBezTo>
                    <a:pt x="75501" y="1048338"/>
                    <a:pt x="70152" y="1039939"/>
                    <a:pt x="66261" y="1030860"/>
                  </a:cubicBezTo>
                  <a:cubicBezTo>
                    <a:pt x="63510" y="1024440"/>
                    <a:pt x="62758" y="1017229"/>
                    <a:pt x="59635" y="1010982"/>
                  </a:cubicBezTo>
                  <a:cubicBezTo>
                    <a:pt x="33946" y="959602"/>
                    <a:pt x="56411" y="1021188"/>
                    <a:pt x="39757" y="971225"/>
                  </a:cubicBezTo>
                  <a:cubicBezTo>
                    <a:pt x="37548" y="938095"/>
                    <a:pt x="32182" y="905024"/>
                    <a:pt x="33130" y="871834"/>
                  </a:cubicBezTo>
                  <a:cubicBezTo>
                    <a:pt x="34398" y="827458"/>
                    <a:pt x="41480" y="783435"/>
                    <a:pt x="46383" y="739312"/>
                  </a:cubicBezTo>
                  <a:cubicBezTo>
                    <a:pt x="53579" y="674551"/>
                    <a:pt x="48257" y="712874"/>
                    <a:pt x="59635" y="673051"/>
                  </a:cubicBezTo>
                  <a:cubicBezTo>
                    <a:pt x="62137" y="664295"/>
                    <a:pt x="63644" y="655270"/>
                    <a:pt x="66261" y="646547"/>
                  </a:cubicBezTo>
                  <a:cubicBezTo>
                    <a:pt x="70275" y="633167"/>
                    <a:pt x="75096" y="620042"/>
                    <a:pt x="79513" y="606790"/>
                  </a:cubicBezTo>
                  <a:cubicBezTo>
                    <a:pt x="81722" y="600164"/>
                    <a:pt x="83545" y="593397"/>
                    <a:pt x="86139" y="586912"/>
                  </a:cubicBezTo>
                  <a:cubicBezTo>
                    <a:pt x="108984" y="529799"/>
                    <a:pt x="91751" y="577210"/>
                    <a:pt x="106017" y="527277"/>
                  </a:cubicBezTo>
                  <a:cubicBezTo>
                    <a:pt x="117084" y="488543"/>
                    <a:pt x="108914" y="527496"/>
                    <a:pt x="119270" y="480895"/>
                  </a:cubicBezTo>
                  <a:cubicBezTo>
                    <a:pt x="121713" y="469901"/>
                    <a:pt x="122933" y="458630"/>
                    <a:pt x="125896" y="447764"/>
                  </a:cubicBezTo>
                  <a:cubicBezTo>
                    <a:pt x="129571" y="434287"/>
                    <a:pt x="139148" y="408008"/>
                    <a:pt x="139148" y="408008"/>
                  </a:cubicBezTo>
                  <a:cubicBezTo>
                    <a:pt x="141357" y="392547"/>
                    <a:pt x="143206" y="377030"/>
                    <a:pt x="145774" y="361625"/>
                  </a:cubicBezTo>
                  <a:cubicBezTo>
                    <a:pt x="147625" y="350516"/>
                    <a:pt x="150549" y="339604"/>
                    <a:pt x="152400" y="328495"/>
                  </a:cubicBezTo>
                  <a:cubicBezTo>
                    <a:pt x="154968" y="313090"/>
                    <a:pt x="156232" y="297478"/>
                    <a:pt x="159026" y="282112"/>
                  </a:cubicBezTo>
                  <a:cubicBezTo>
                    <a:pt x="166723" y="239776"/>
                    <a:pt x="165652" y="270316"/>
                    <a:pt x="165652" y="24235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任意多边形 3">
              <a:extLst>
                <a:ext uri="{FF2B5EF4-FFF2-40B4-BE49-F238E27FC236}">
                  <a16:creationId xmlns:a16="http://schemas.microsoft.com/office/drawing/2014/main" id="{0E7BFB61-C599-43C9-BC5C-7D01C4D75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403" y="2115394"/>
              <a:ext cx="714375" cy="323850"/>
            </a:xfrm>
            <a:custGeom>
              <a:avLst/>
              <a:gdLst>
                <a:gd name="T0" fmla="*/ 5556 w 714579"/>
                <a:gd name="T1" fmla="*/ 95412 h 324678"/>
                <a:gd name="T2" fmla="*/ 38542 w 714579"/>
                <a:gd name="T3" fmla="*/ 89051 h 324678"/>
                <a:gd name="T4" fmla="*/ 97905 w 714579"/>
                <a:gd name="T5" fmla="*/ 69969 h 324678"/>
                <a:gd name="T6" fmla="*/ 117688 w 714579"/>
                <a:gd name="T7" fmla="*/ 63608 h 324678"/>
                <a:gd name="T8" fmla="*/ 144080 w 714579"/>
                <a:gd name="T9" fmla="*/ 57248 h 324678"/>
                <a:gd name="T10" fmla="*/ 183648 w 714579"/>
                <a:gd name="T11" fmla="*/ 44526 h 324678"/>
                <a:gd name="T12" fmla="*/ 196849 w 714579"/>
                <a:gd name="T13" fmla="*/ 31804 h 324678"/>
                <a:gd name="T14" fmla="*/ 243013 w 714579"/>
                <a:gd name="T15" fmla="*/ 19082 h 324678"/>
                <a:gd name="T16" fmla="*/ 282588 w 714579"/>
                <a:gd name="T17" fmla="*/ 6360 h 324678"/>
                <a:gd name="T18" fmla="*/ 302377 w 714579"/>
                <a:gd name="T19" fmla="*/ 0 h 324678"/>
                <a:gd name="T20" fmla="*/ 467272 w 714579"/>
                <a:gd name="T21" fmla="*/ 6360 h 324678"/>
                <a:gd name="T22" fmla="*/ 493660 w 714579"/>
                <a:gd name="T23" fmla="*/ 12720 h 324678"/>
                <a:gd name="T24" fmla="*/ 526636 w 714579"/>
                <a:gd name="T25" fmla="*/ 19082 h 324678"/>
                <a:gd name="T26" fmla="*/ 546426 w 714579"/>
                <a:gd name="T27" fmla="*/ 31804 h 324678"/>
                <a:gd name="T28" fmla="*/ 586000 w 714579"/>
                <a:gd name="T29" fmla="*/ 44526 h 324678"/>
                <a:gd name="T30" fmla="*/ 638766 w 714579"/>
                <a:gd name="T31" fmla="*/ 69969 h 324678"/>
                <a:gd name="T32" fmla="*/ 658556 w 714579"/>
                <a:gd name="T33" fmla="*/ 76329 h 324678"/>
                <a:gd name="T34" fmla="*/ 698130 w 714579"/>
                <a:gd name="T35" fmla="*/ 114495 h 324678"/>
                <a:gd name="T36" fmla="*/ 711322 w 714579"/>
                <a:gd name="T37" fmla="*/ 127217 h 324678"/>
                <a:gd name="T38" fmla="*/ 704726 w 714579"/>
                <a:gd name="T39" fmla="*/ 159020 h 324678"/>
                <a:gd name="T40" fmla="*/ 678344 w 714579"/>
                <a:gd name="T41" fmla="*/ 197185 h 324678"/>
                <a:gd name="T42" fmla="*/ 665152 w 714579"/>
                <a:gd name="T43" fmla="*/ 216268 h 324678"/>
                <a:gd name="T44" fmla="*/ 651960 w 714579"/>
                <a:gd name="T45" fmla="*/ 235351 h 324678"/>
                <a:gd name="T46" fmla="*/ 632170 w 714579"/>
                <a:gd name="T47" fmla="*/ 254432 h 324678"/>
                <a:gd name="T48" fmla="*/ 612385 w 714579"/>
                <a:gd name="T49" fmla="*/ 267154 h 324678"/>
                <a:gd name="T50" fmla="*/ 599193 w 714579"/>
                <a:gd name="T51" fmla="*/ 286237 h 324678"/>
                <a:gd name="T52" fmla="*/ 572808 w 714579"/>
                <a:gd name="T53" fmla="*/ 292599 h 324678"/>
                <a:gd name="T54" fmla="*/ 533233 w 714579"/>
                <a:gd name="T55" fmla="*/ 305316 h 324678"/>
                <a:gd name="T56" fmla="*/ 513445 w 714579"/>
                <a:gd name="T57" fmla="*/ 311681 h 324678"/>
                <a:gd name="T58" fmla="*/ 348545 w 714579"/>
                <a:gd name="T59" fmla="*/ 298962 h 324678"/>
                <a:gd name="T60" fmla="*/ 322168 w 714579"/>
                <a:gd name="T61" fmla="*/ 286237 h 324678"/>
                <a:gd name="T62" fmla="*/ 289182 w 714579"/>
                <a:gd name="T63" fmla="*/ 273516 h 324678"/>
                <a:gd name="T64" fmla="*/ 236413 w 714579"/>
                <a:gd name="T65" fmla="*/ 260793 h 324678"/>
                <a:gd name="T66" fmla="*/ 170456 w 714579"/>
                <a:gd name="T67" fmla="*/ 241711 h 324678"/>
                <a:gd name="T68" fmla="*/ 150674 w 714579"/>
                <a:gd name="T69" fmla="*/ 228990 h 324678"/>
                <a:gd name="T70" fmla="*/ 117688 w 714579"/>
                <a:gd name="T71" fmla="*/ 222630 h 324678"/>
                <a:gd name="T72" fmla="*/ 91311 w 714579"/>
                <a:gd name="T73" fmla="*/ 216268 h 324678"/>
                <a:gd name="T74" fmla="*/ 25354 w 714579"/>
                <a:gd name="T75" fmla="*/ 197185 h 324678"/>
                <a:gd name="T76" fmla="*/ 5556 w 714579"/>
                <a:gd name="T77" fmla="*/ 184463 h 324678"/>
                <a:gd name="T78" fmla="*/ 5556 w 714579"/>
                <a:gd name="T79" fmla="*/ 95412 h 32467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714579"/>
                <a:gd name="T121" fmla="*/ 0 h 324678"/>
                <a:gd name="T122" fmla="*/ 714579 w 714579"/>
                <a:gd name="T123" fmla="*/ 324678 h 32467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714579" h="324678">
                  <a:moveTo>
                    <a:pt x="5588" y="99391"/>
                  </a:moveTo>
                  <a:cubicBezTo>
                    <a:pt x="16631" y="97182"/>
                    <a:pt x="27853" y="95728"/>
                    <a:pt x="38718" y="92765"/>
                  </a:cubicBezTo>
                  <a:lnTo>
                    <a:pt x="98353" y="72887"/>
                  </a:lnTo>
                  <a:cubicBezTo>
                    <a:pt x="104979" y="70678"/>
                    <a:pt x="111456" y="67955"/>
                    <a:pt x="118232" y="66261"/>
                  </a:cubicBezTo>
                  <a:cubicBezTo>
                    <a:pt x="127067" y="64052"/>
                    <a:pt x="136014" y="62252"/>
                    <a:pt x="144736" y="59635"/>
                  </a:cubicBezTo>
                  <a:cubicBezTo>
                    <a:pt x="158116" y="55621"/>
                    <a:pt x="184492" y="46382"/>
                    <a:pt x="184492" y="46382"/>
                  </a:cubicBezTo>
                  <a:cubicBezTo>
                    <a:pt x="188910" y="41965"/>
                    <a:pt x="192388" y="36344"/>
                    <a:pt x="197745" y="33130"/>
                  </a:cubicBezTo>
                  <a:cubicBezTo>
                    <a:pt x="205168" y="28676"/>
                    <a:pt x="238351" y="21611"/>
                    <a:pt x="244127" y="19878"/>
                  </a:cubicBezTo>
                  <a:cubicBezTo>
                    <a:pt x="257507" y="15864"/>
                    <a:pt x="270632" y="11043"/>
                    <a:pt x="283884" y="6626"/>
                  </a:cubicBezTo>
                  <a:lnTo>
                    <a:pt x="303762" y="0"/>
                  </a:lnTo>
                  <a:cubicBezTo>
                    <a:pt x="358979" y="2209"/>
                    <a:pt x="414283" y="2824"/>
                    <a:pt x="469414" y="6626"/>
                  </a:cubicBezTo>
                  <a:cubicBezTo>
                    <a:pt x="478499" y="7253"/>
                    <a:pt x="487028" y="11277"/>
                    <a:pt x="495918" y="13252"/>
                  </a:cubicBezTo>
                  <a:cubicBezTo>
                    <a:pt x="506912" y="15695"/>
                    <a:pt x="518005" y="17669"/>
                    <a:pt x="529049" y="19878"/>
                  </a:cubicBezTo>
                  <a:cubicBezTo>
                    <a:pt x="535675" y="24295"/>
                    <a:pt x="541650" y="29896"/>
                    <a:pt x="548927" y="33130"/>
                  </a:cubicBezTo>
                  <a:cubicBezTo>
                    <a:pt x="561692" y="38803"/>
                    <a:pt x="588684" y="46382"/>
                    <a:pt x="588684" y="46382"/>
                  </a:cubicBezTo>
                  <a:cubicBezTo>
                    <a:pt x="611813" y="69513"/>
                    <a:pt x="596010" y="57660"/>
                    <a:pt x="641692" y="72887"/>
                  </a:cubicBezTo>
                  <a:lnTo>
                    <a:pt x="661571" y="79513"/>
                  </a:lnTo>
                  <a:lnTo>
                    <a:pt x="701327" y="119269"/>
                  </a:lnTo>
                  <a:lnTo>
                    <a:pt x="714579" y="132522"/>
                  </a:lnTo>
                  <a:cubicBezTo>
                    <a:pt x="712370" y="143565"/>
                    <a:pt x="712613" y="155399"/>
                    <a:pt x="707953" y="165652"/>
                  </a:cubicBezTo>
                  <a:cubicBezTo>
                    <a:pt x="701362" y="180152"/>
                    <a:pt x="690284" y="192157"/>
                    <a:pt x="681449" y="205409"/>
                  </a:cubicBezTo>
                  <a:lnTo>
                    <a:pt x="668197" y="225287"/>
                  </a:lnTo>
                  <a:cubicBezTo>
                    <a:pt x="663780" y="231913"/>
                    <a:pt x="660576" y="239534"/>
                    <a:pt x="654945" y="245165"/>
                  </a:cubicBezTo>
                  <a:cubicBezTo>
                    <a:pt x="648319" y="251791"/>
                    <a:pt x="642265" y="259044"/>
                    <a:pt x="635066" y="265043"/>
                  </a:cubicBezTo>
                  <a:cubicBezTo>
                    <a:pt x="628948" y="270141"/>
                    <a:pt x="621814" y="273878"/>
                    <a:pt x="615188" y="278296"/>
                  </a:cubicBezTo>
                  <a:cubicBezTo>
                    <a:pt x="610771" y="284922"/>
                    <a:pt x="608562" y="293757"/>
                    <a:pt x="601936" y="298174"/>
                  </a:cubicBezTo>
                  <a:cubicBezTo>
                    <a:pt x="594359" y="303225"/>
                    <a:pt x="584155" y="302183"/>
                    <a:pt x="575432" y="304800"/>
                  </a:cubicBezTo>
                  <a:cubicBezTo>
                    <a:pt x="562052" y="308814"/>
                    <a:pt x="548927" y="313635"/>
                    <a:pt x="535675" y="318052"/>
                  </a:cubicBezTo>
                  <a:lnTo>
                    <a:pt x="515797" y="324678"/>
                  </a:lnTo>
                  <a:cubicBezTo>
                    <a:pt x="511746" y="324453"/>
                    <a:pt x="384637" y="320833"/>
                    <a:pt x="350145" y="311426"/>
                  </a:cubicBezTo>
                  <a:cubicBezTo>
                    <a:pt x="340615" y="308827"/>
                    <a:pt x="332666" y="302186"/>
                    <a:pt x="323640" y="298174"/>
                  </a:cubicBezTo>
                  <a:cubicBezTo>
                    <a:pt x="312771" y="293343"/>
                    <a:pt x="301878" y="288420"/>
                    <a:pt x="290510" y="284922"/>
                  </a:cubicBezTo>
                  <a:cubicBezTo>
                    <a:pt x="273102" y="279566"/>
                    <a:pt x="254780" y="277429"/>
                    <a:pt x="237501" y="271669"/>
                  </a:cubicBezTo>
                  <a:cubicBezTo>
                    <a:pt x="189105" y="255537"/>
                    <a:pt x="211297" y="261805"/>
                    <a:pt x="171240" y="251791"/>
                  </a:cubicBezTo>
                  <a:cubicBezTo>
                    <a:pt x="164614" y="247374"/>
                    <a:pt x="158818" y="241335"/>
                    <a:pt x="151362" y="238539"/>
                  </a:cubicBezTo>
                  <a:cubicBezTo>
                    <a:pt x="140817" y="234585"/>
                    <a:pt x="129226" y="234356"/>
                    <a:pt x="118232" y="231913"/>
                  </a:cubicBezTo>
                  <a:cubicBezTo>
                    <a:pt x="109342" y="229937"/>
                    <a:pt x="100450" y="227904"/>
                    <a:pt x="91727" y="225287"/>
                  </a:cubicBezTo>
                  <a:cubicBezTo>
                    <a:pt x="11067" y="201089"/>
                    <a:pt x="86558" y="220681"/>
                    <a:pt x="25466" y="205409"/>
                  </a:cubicBezTo>
                  <a:cubicBezTo>
                    <a:pt x="18840" y="200991"/>
                    <a:pt x="10005" y="198782"/>
                    <a:pt x="5588" y="192156"/>
                  </a:cubicBezTo>
                  <a:cubicBezTo>
                    <a:pt x="-2645" y="179806"/>
                    <a:pt x="-1038" y="159783"/>
                    <a:pt x="5588" y="99391"/>
                  </a:cubicBez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D028FED5-5ABC-469F-B676-4B31A27B5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11</a:t>
            </a:r>
            <a:r>
              <a:rPr lang="zh-CN" altLang="en-US" dirty="0"/>
              <a:t> </a:t>
            </a:r>
            <a:r>
              <a:rPr lang="en-US" altLang="zh-CN" dirty="0"/>
              <a:t>tables in University database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relational schemas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7204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87271" y="6574419"/>
            <a:ext cx="882111" cy="371959"/>
          </a:xfrm>
        </p:spPr>
        <p:txBody>
          <a:bodyPr/>
          <a:lstStyle/>
          <a:p>
            <a:fld id="{7A0D7673-2F98-4372-BC1A-3F6E1C61775E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D028FED5-5ABC-469F-B676-4B31A27B5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230" y="309231"/>
            <a:ext cx="11749481" cy="626518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Section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课表中上课时段</a:t>
            </a:r>
            <a:endParaRPr lang="en-US" altLang="zh-CN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88490B5-E7D1-41D7-8AAC-3DF5CBF9E9D9}"/>
              </a:ext>
            </a:extLst>
          </p:cNvPr>
          <p:cNvGrpSpPr/>
          <p:nvPr/>
        </p:nvGrpSpPr>
        <p:grpSpPr>
          <a:xfrm>
            <a:off x="3192780" y="445611"/>
            <a:ext cx="5463540" cy="6000909"/>
            <a:chOff x="4311650" y="-28575"/>
            <a:chExt cx="6356350" cy="6856412"/>
          </a:xfrm>
        </p:grpSpPr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80578858-D547-4FF3-BD8E-E20F967058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650" y="-28575"/>
              <a:ext cx="6356350" cy="6856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椭圆 5">
              <a:extLst>
                <a:ext uri="{FF2B5EF4-FFF2-40B4-BE49-F238E27FC236}">
                  <a16:creationId xmlns:a16="http://schemas.microsoft.com/office/drawing/2014/main" id="{E0FFBCAB-F86C-4E68-85A4-A2A2B567B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401" y="5157789"/>
              <a:ext cx="1223963" cy="936625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/>
            </a:p>
          </p:txBody>
        </p:sp>
        <p:sp>
          <p:nvSpPr>
            <p:cNvPr id="17" name="椭圆 7">
              <a:extLst>
                <a:ext uri="{FF2B5EF4-FFF2-40B4-BE49-F238E27FC236}">
                  <a16:creationId xmlns:a16="http://schemas.microsoft.com/office/drawing/2014/main" id="{FDF711BC-A114-4941-AB2C-F57D6E9AB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8026" y="611189"/>
              <a:ext cx="1368425" cy="936625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1551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en-US" altLang="en-US" sz="2800" dirty="0">
                <a:effectLst/>
              </a:rPr>
              <a:t>View of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A database system is a collection of interrelated data and a set of programs that allow users to access and modify these data. </a:t>
            </a:r>
          </a:p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A major purpose of a database system is to provide users with an abstract view of the data.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>
                <a:latin typeface="+mn-lt"/>
              </a:rPr>
              <a:t>data models</a:t>
            </a:r>
          </a:p>
          <a:p>
            <a:pPr lvl="2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zh-CN" dirty="0"/>
              <a:t>a</a:t>
            </a:r>
            <a:r>
              <a:rPr lang="en-US" altLang="en-US" dirty="0"/>
              <a:t> collection of conceptual tools for describing:</a:t>
            </a:r>
          </a:p>
          <a:p>
            <a:pPr marL="534987" lvl="2" indent="0">
              <a:buNone/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      </a:t>
            </a:r>
            <a:r>
              <a:rPr lang="en-US" altLang="en-US" dirty="0">
                <a:highlight>
                  <a:srgbClr val="FFFF00"/>
                </a:highlight>
              </a:rPr>
              <a:t>data, data relationships, </a:t>
            </a:r>
          </a:p>
          <a:p>
            <a:pPr marL="534987" lvl="2" indent="0">
              <a:buNone/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     </a:t>
            </a:r>
            <a:r>
              <a:rPr lang="en-US" altLang="en-US" dirty="0">
                <a:highlight>
                  <a:srgbClr val="FFFF00"/>
                </a:highlight>
              </a:rPr>
              <a:t>data semantics, and consistency constraints</a:t>
            </a:r>
          </a:p>
          <a:p>
            <a:pPr lvl="2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specifications for data organization and access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>
                <a:latin typeface="+mn-lt"/>
              </a:rPr>
              <a:t>data modeling</a:t>
            </a:r>
          </a:p>
          <a:p>
            <a:pPr lvl="2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organize application data in the database, according to data model, by </a:t>
            </a:r>
            <a:r>
              <a:rPr lang="en-US" altLang="en-US" dirty="0">
                <a:highlight>
                  <a:srgbClr val="FFFF00"/>
                </a:highlight>
              </a:rPr>
              <a:t>data abstraction</a:t>
            </a:r>
            <a:endParaRPr lang="en-US" altLang="en-US" dirty="0">
              <a:highlight>
                <a:srgbClr val="FFFF00"/>
              </a:highlight>
              <a:latin typeface="+mn-lt"/>
            </a:endParaRP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>
                <a:latin typeface="+mn-lt"/>
              </a:rPr>
              <a:t>data abstraction</a:t>
            </a:r>
          </a:p>
          <a:p>
            <a:pPr lvl="2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database modeling mechanism</a:t>
            </a:r>
          </a:p>
          <a:p>
            <a:pPr lvl="2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hide the complexity  of data structures to represent data in the database from users through </a:t>
            </a:r>
            <a:r>
              <a:rPr lang="en-US" altLang="en-US" dirty="0">
                <a:solidFill>
                  <a:srgbClr val="FF0000"/>
                </a:solidFill>
              </a:rPr>
              <a:t>view-logical-physical</a:t>
            </a:r>
            <a:r>
              <a:rPr lang="en-US" altLang="en-US" dirty="0"/>
              <a:t> levels of data abstraction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CBC6-0962-4C07-B295-5EE894E1AEC7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119276B-FA8E-41D8-865B-3C55881C1F4F}"/>
              </a:ext>
            </a:extLst>
          </p:cNvPr>
          <p:cNvSpPr>
            <a:spLocks/>
          </p:cNvSpPr>
          <p:nvPr/>
        </p:nvSpPr>
        <p:spPr bwMode="auto">
          <a:xfrm>
            <a:off x="6686306" y="3429000"/>
            <a:ext cx="174259" cy="298938"/>
          </a:xfrm>
          <a:prstGeom prst="rightBrace">
            <a:avLst>
              <a:gd name="adj1" fmla="val 194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CB5AD190-8730-4942-9E6D-D3018064A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9179" y="3270738"/>
            <a:ext cx="2609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dirty="0">
                <a:latin typeface="Times New Roman" panose="02020603050405020304" pitchFamily="18" charset="0"/>
              </a:rPr>
              <a:t>integrity constraints</a:t>
            </a:r>
          </a:p>
        </p:txBody>
      </p:sp>
    </p:spTree>
    <p:extLst>
      <p:ext uri="{BB962C8B-B14F-4D97-AF65-F5344CB8AC3E}">
        <p14:creationId xmlns:p14="http://schemas.microsoft.com/office/powerpoint/2010/main" val="1540918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54291-F7B8-457B-B0EC-ECE17E8B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79C973-154E-47E2-A9B1-FACA822B9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5936029"/>
          </a:xfrm>
        </p:spPr>
        <p:txBody>
          <a:bodyPr>
            <a:normAutofit lnSpcReduction="10000"/>
          </a:bodyPr>
          <a:lstStyle/>
          <a:p>
            <a:pPr marL="284163" indent="-284163" eaLnBrk="1" hangingPunct="1"/>
            <a:r>
              <a:rPr lang="en-US" altLang="zh-CN" dirty="0"/>
              <a:t>Definition of data model</a:t>
            </a:r>
          </a:p>
          <a:p>
            <a:pPr marL="668338" lvl="1" indent="-193675" eaLnBrk="1" hangingPunct="1"/>
            <a:r>
              <a:rPr lang="en-US" altLang="zh-CN" dirty="0">
                <a:latin typeface="+mn-lt"/>
              </a:rPr>
              <a:t>DBS</a:t>
            </a:r>
            <a:r>
              <a:rPr lang="zh-CN" altLang="en-US" dirty="0">
                <a:latin typeface="+mn-lt"/>
              </a:rPr>
              <a:t>中对数据组织与管理</a:t>
            </a:r>
            <a:r>
              <a:rPr lang="en-US" altLang="zh-CN" dirty="0">
                <a:latin typeface="+mn-lt"/>
              </a:rPr>
              <a:t>/</a:t>
            </a:r>
            <a:r>
              <a:rPr lang="zh-CN" altLang="en-US" dirty="0">
                <a:latin typeface="+mn-lt"/>
              </a:rPr>
              <a:t>使用方式的抽象描述，包括</a:t>
            </a:r>
            <a:endParaRPr lang="en-US" altLang="zh-CN" dirty="0">
              <a:latin typeface="+mn-lt"/>
            </a:endParaRPr>
          </a:p>
          <a:p>
            <a:pPr marL="1044575" lvl="2" indent="-185738" eaLnBrk="1" hangingPunct="1"/>
            <a:r>
              <a:rPr lang="zh-CN" altLang="en-US" dirty="0"/>
              <a:t>数据组织的语法定义，如数据项、数据项间的联系</a:t>
            </a:r>
          </a:p>
          <a:p>
            <a:pPr marL="1044575" lvl="2" indent="-185738" eaLnBrk="1" hangingPunct="1"/>
            <a:r>
              <a:rPr lang="zh-CN" altLang="en-US" dirty="0"/>
              <a:t>数据组织的语义定义，如完整性约束</a:t>
            </a:r>
          </a:p>
          <a:p>
            <a:pPr marL="1044575" lvl="2" indent="-185738" eaLnBrk="1" hangingPunct="1"/>
            <a:r>
              <a:rPr lang="zh-CN" altLang="en-US" b="1" u="sng" dirty="0">
                <a:solidFill>
                  <a:srgbClr val="FF0000"/>
                </a:solidFill>
              </a:rPr>
              <a:t>数据操作</a:t>
            </a:r>
            <a:r>
              <a:rPr lang="zh-CN" altLang="en-US" i="1" dirty="0">
                <a:solidFill>
                  <a:srgbClr val="FF0000"/>
                </a:solidFill>
              </a:rPr>
              <a:t>  </a:t>
            </a:r>
            <a:r>
              <a:rPr lang="zh-CN" altLang="en-US" i="1" dirty="0"/>
              <a:t>(</a:t>
            </a:r>
            <a:r>
              <a:rPr lang="en-US" altLang="zh-CN" i="1" dirty="0"/>
              <a:t>note: only in some data models, e.g. relational data model)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284163" indent="-284163" eaLnBrk="1" hangingPunct="1"/>
            <a:r>
              <a:rPr lang="zh-CN" altLang="en-US" b="1" dirty="0">
                <a:latin typeface="Times New Roman" panose="02020603050405020304" pitchFamily="18" charset="0"/>
              </a:rPr>
              <a:t>程序 = 数据结构 + 算法 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endParaRPr lang="en-US" altLang="en-US" dirty="0"/>
          </a:p>
          <a:p>
            <a:r>
              <a:rPr lang="en-US" altLang="en-US" dirty="0"/>
              <a:t>Relational model</a:t>
            </a:r>
          </a:p>
          <a:p>
            <a:r>
              <a:rPr lang="en-US" altLang="en-US" dirty="0"/>
              <a:t>Entity-Relationship data model (mainly for database design) </a:t>
            </a:r>
          </a:p>
          <a:p>
            <a:r>
              <a:rPr lang="en-US" altLang="en-US" dirty="0"/>
              <a:t>Object-based data models (Object-oriented and Object-relational)</a:t>
            </a:r>
          </a:p>
          <a:p>
            <a:r>
              <a:rPr lang="en-US" altLang="en-US" dirty="0"/>
              <a:t>Semi-structured data model  (XML)</a:t>
            </a:r>
          </a:p>
          <a:p>
            <a:r>
              <a:rPr lang="en-US" altLang="en-US" dirty="0"/>
              <a:t>Other older models:</a:t>
            </a:r>
          </a:p>
          <a:p>
            <a:pPr lvl="1"/>
            <a:r>
              <a:rPr lang="en-US" altLang="en-US" dirty="0">
                <a:latin typeface="+mn-lt"/>
              </a:rPr>
              <a:t>network model, hierarchical model</a:t>
            </a:r>
          </a:p>
          <a:p>
            <a:pPr lvl="1"/>
            <a:r>
              <a:rPr lang="zh-CN" altLang="en-US" dirty="0">
                <a:latin typeface="+mn-lt"/>
              </a:rPr>
              <a:t>图模型</a:t>
            </a:r>
            <a:endParaRPr lang="en-US" altLang="en-US" dirty="0">
              <a:latin typeface="+mn-lt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564D4B-0129-4180-9275-64DE7327D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FB162-212C-4502-AF22-6400CFE5F855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F915E9-D6AC-40AA-A55A-BAF959F6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04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52D21-7D2A-470D-A436-9FD62D90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/>
              </a:rPr>
              <a:t>Relational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CD94B6-BA6E-4A75-ADFF-511E3DFC5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Classical and widely-used data model</a:t>
            </a:r>
            <a:endParaRPr lang="en-US" altLang="en-US" sz="2400" dirty="0"/>
          </a:p>
          <a:p>
            <a:r>
              <a:rPr lang="en-US" altLang="en-US" sz="2400" dirty="0"/>
              <a:t>All the data is stored in various tables</a:t>
            </a:r>
          </a:p>
          <a:p>
            <a:pPr lvl="1"/>
            <a:r>
              <a:rPr lang="en-US" altLang="en-US" dirty="0"/>
              <a:t>proposed by Codd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marL="357188" lvl="1" indent="0">
              <a:buNone/>
            </a:pPr>
            <a:endParaRPr lang="en-US" altLang="en-US" dirty="0"/>
          </a:p>
          <a:p>
            <a:pPr lvl="1"/>
            <a:r>
              <a:rPr lang="en-US" altLang="en-US" dirty="0"/>
              <a:t>  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Example of tabular data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0109FD-3693-40EC-AE7D-5B768D93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89B8-00A3-462E-8A0A-F6A68290657C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903F00-2B40-4091-9CD2-7D901EC27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32970A4-61FD-4298-80AF-3A87F7BF1B1A}"/>
              </a:ext>
            </a:extLst>
          </p:cNvPr>
          <p:cNvGrpSpPr/>
          <p:nvPr/>
        </p:nvGrpSpPr>
        <p:grpSpPr>
          <a:xfrm>
            <a:off x="1073888" y="2093319"/>
            <a:ext cx="1893212" cy="1628624"/>
            <a:chOff x="6137093" y="829447"/>
            <a:chExt cx="1893212" cy="1628624"/>
          </a:xfrm>
        </p:grpSpPr>
        <p:pic>
          <p:nvPicPr>
            <p:cNvPr id="6" name="Picture 2" descr="Edgar F. Codd">
              <a:extLst>
                <a:ext uri="{FF2B5EF4-FFF2-40B4-BE49-F238E27FC236}">
                  <a16:creationId xmlns:a16="http://schemas.microsoft.com/office/drawing/2014/main" id="{5D3D3A51-8C4D-4DF0-8C26-B405B77CC4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1070" y="829447"/>
              <a:ext cx="905257" cy="85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0FC10308-98E5-4E02-91CA-8606A79B7688}"/>
                </a:ext>
              </a:extLst>
            </p:cNvPr>
            <p:cNvSpPr txBox="1"/>
            <p:nvPr/>
          </p:nvSpPr>
          <p:spPr>
            <a:xfrm>
              <a:off x="6137093" y="1873296"/>
              <a:ext cx="18932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b="1" dirty="0"/>
                <a:t>Ted Codd</a:t>
              </a:r>
              <a:br>
                <a:rPr lang="en-IN" b="1" dirty="0"/>
              </a:br>
              <a:r>
                <a:rPr lang="en-IN" dirty="0"/>
                <a:t>Turing Award 1981</a:t>
              </a:r>
            </a:p>
          </p:txBody>
        </p:sp>
      </p:grpSp>
      <p:sp>
        <p:nvSpPr>
          <p:cNvPr id="8" name="Line 31">
            <a:extLst>
              <a:ext uri="{FF2B5EF4-FFF2-40B4-BE49-F238E27FC236}">
                <a16:creationId xmlns:a16="http://schemas.microsoft.com/office/drawing/2014/main" id="{8D70FC84-CCDA-4C41-B394-7620499D52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69235" y="2429000"/>
            <a:ext cx="642938" cy="4786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 sz="1200"/>
          </a:p>
        </p:txBody>
      </p:sp>
      <p:sp>
        <p:nvSpPr>
          <p:cNvPr id="9" name="Text Box 32">
            <a:extLst>
              <a:ext uri="{FF2B5EF4-FFF2-40B4-BE49-F238E27FC236}">
                <a16:creationId xmlns:a16="http://schemas.microsoft.com/office/drawing/2014/main" id="{C68B9EC0-685D-4084-B36F-DCBB40635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7311" y="2152537"/>
            <a:ext cx="99257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/>
              <a:t>Columns</a:t>
            </a:r>
            <a:endParaRPr lang="en-US" altLang="en-US" sz="1200" dirty="0"/>
          </a:p>
        </p:txBody>
      </p:sp>
      <p:sp>
        <p:nvSpPr>
          <p:cNvPr id="10" name="Line 33">
            <a:extLst>
              <a:ext uri="{FF2B5EF4-FFF2-40B4-BE49-F238E27FC236}">
                <a16:creationId xmlns:a16="http://schemas.microsoft.com/office/drawing/2014/main" id="{CD31AF38-349E-40CF-8CCD-C0270416CC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2905" y="2426046"/>
            <a:ext cx="1132285" cy="4679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 sz="1200"/>
          </a:p>
        </p:txBody>
      </p:sp>
      <p:sp>
        <p:nvSpPr>
          <p:cNvPr id="11" name="Text Box 38">
            <a:extLst>
              <a:ext uri="{FF2B5EF4-FFF2-40B4-BE49-F238E27FC236}">
                <a16:creationId xmlns:a16="http://schemas.microsoft.com/office/drawing/2014/main" id="{65D00790-8667-47FB-B500-5C161F47C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208" y="3069074"/>
            <a:ext cx="6960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/>
              <a:t>Rows</a:t>
            </a:r>
          </a:p>
        </p:txBody>
      </p:sp>
      <p:sp>
        <p:nvSpPr>
          <p:cNvPr id="12" name="Line 39">
            <a:extLst>
              <a:ext uri="{FF2B5EF4-FFF2-40B4-BE49-F238E27FC236}">
                <a16:creationId xmlns:a16="http://schemas.microsoft.com/office/drawing/2014/main" id="{C1928247-877A-41FF-A27F-10557D3365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39210" y="3408215"/>
            <a:ext cx="567785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 sz="1200"/>
          </a:p>
        </p:txBody>
      </p:sp>
      <p:sp>
        <p:nvSpPr>
          <p:cNvPr id="13" name="Line 40">
            <a:extLst>
              <a:ext uri="{FF2B5EF4-FFF2-40B4-BE49-F238E27FC236}">
                <a16:creationId xmlns:a16="http://schemas.microsoft.com/office/drawing/2014/main" id="{E5466053-8688-4370-98B7-A8EFE5A496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39209" y="3408216"/>
            <a:ext cx="567786" cy="143034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 sz="1200"/>
          </a:p>
        </p:txBody>
      </p:sp>
      <p:pic>
        <p:nvPicPr>
          <p:cNvPr id="14" name="Graphic 2">
            <a:extLst>
              <a:ext uri="{FF2B5EF4-FFF2-40B4-BE49-F238E27FC236}">
                <a16:creationId xmlns:a16="http://schemas.microsoft.com/office/drawing/2014/main" id="{CCE86508-0B0F-405A-A82E-87E44C22CA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3026"/>
          <a:stretch/>
        </p:blipFill>
        <p:spPr>
          <a:xfrm>
            <a:off x="3842625" y="2821811"/>
            <a:ext cx="3869548" cy="3699517"/>
          </a:xfrm>
          <a:prstGeom prst="rect">
            <a:avLst/>
          </a:prstGeom>
        </p:spPr>
      </p:pic>
      <p:pic>
        <p:nvPicPr>
          <p:cNvPr id="15" name="Graphic 3">
            <a:extLst>
              <a:ext uri="{FF2B5EF4-FFF2-40B4-BE49-F238E27FC236}">
                <a16:creationId xmlns:a16="http://schemas.microsoft.com/office/drawing/2014/main" id="{B4A5883B-B200-4B89-B099-ADDBAB4BF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7966" y="846502"/>
            <a:ext cx="3420192" cy="5739363"/>
          </a:xfrm>
          <a:prstGeom prst="rect">
            <a:avLst/>
          </a:prstGeom>
        </p:spPr>
      </p:pic>
      <p:sp>
        <p:nvSpPr>
          <p:cNvPr id="17" name="AutoShape 1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EEF4C404-4C2A-49B4-ACF6-5D5671474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2703" y="5439507"/>
            <a:ext cx="304800" cy="1524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1173EE7-9D79-414B-A589-ACB25E41AB90}"/>
              </a:ext>
            </a:extLst>
          </p:cNvPr>
          <p:cNvSpPr txBox="1"/>
          <p:nvPr/>
        </p:nvSpPr>
        <p:spPr>
          <a:xfrm>
            <a:off x="815613" y="3812243"/>
            <a:ext cx="3027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one of four </a:t>
            </a:r>
            <a:r>
              <a:rPr lang="en-US" altLang="zh-CN" sz="2400" dirty="0">
                <a:solidFill>
                  <a:srgbClr val="FF0000"/>
                </a:solidFill>
              </a:rPr>
              <a:t>Turing Award Winners </a:t>
            </a:r>
            <a:r>
              <a:rPr lang="en-US" altLang="zh-CN" sz="2400" dirty="0"/>
              <a:t>in the fields of databases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71475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9ED47-6BF0-4A75-88D2-1F39335C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/>
              </a:rPr>
              <a:t>Levels of Abstraction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C4F188-631F-407D-8810-002982297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1" y="772635"/>
            <a:ext cx="6343115" cy="5805480"/>
          </a:xfrm>
        </p:spPr>
        <p:txBody>
          <a:bodyPr>
            <a:normAutofit/>
          </a:bodyPr>
          <a:lstStyle/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Physical level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describes how a record (e.g., instructor) is stored.</a:t>
            </a:r>
          </a:p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Logical level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zh-CN" dirty="0">
                <a:latin typeface="Times New Roman" panose="02020603050405020304" pitchFamily="18" charset="0"/>
              </a:rPr>
              <a:t>Implementation/DB-oriented</a:t>
            </a:r>
            <a:endParaRPr lang="en-US" altLang="en-US" dirty="0"/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describes data stored in database, and the relationships among the data.</a:t>
            </a:r>
          </a:p>
          <a:p>
            <a:pPr lvl="1">
              <a:buNone/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/>
              <a:t>	type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= </a:t>
            </a:r>
            <a:r>
              <a:rPr lang="en-US" altLang="en-US" b="1" dirty="0"/>
              <a:t>record</a:t>
            </a:r>
            <a:endParaRPr lang="en-US" altLang="en-US" dirty="0"/>
          </a:p>
          <a:p>
            <a:pPr lvl="1">
              <a:buNone/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		</a:t>
            </a:r>
            <a:r>
              <a:rPr lang="en-US" altLang="en-US" i="1" dirty="0"/>
              <a:t>ID</a:t>
            </a:r>
            <a:r>
              <a:rPr lang="en-US" altLang="en-US" dirty="0"/>
              <a:t> : string;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i="1" dirty="0"/>
              <a:t>name</a:t>
            </a:r>
            <a:r>
              <a:rPr lang="en-US" altLang="en-US" dirty="0"/>
              <a:t> : string;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i="1" dirty="0" err="1"/>
              <a:t>dept_name</a:t>
            </a:r>
            <a:r>
              <a:rPr lang="en-US" altLang="en-US" dirty="0"/>
              <a:t> : string;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i="1" dirty="0"/>
              <a:t>salary</a:t>
            </a:r>
            <a:r>
              <a:rPr lang="en-US" altLang="en-US" dirty="0"/>
              <a:t> : integer;</a:t>
            </a:r>
          </a:p>
          <a:p>
            <a:pPr lvl="4">
              <a:buNone/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sz="2400" b="1" dirty="0"/>
              <a:t>end</a:t>
            </a:r>
            <a:r>
              <a:rPr lang="en-US" altLang="en-US" sz="2400" dirty="0"/>
              <a:t>;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27A082-FC7C-4C5D-AEC7-A34DCFAE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34055-61FF-43D8-B638-83A75102AA1F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DABC0F-73FD-4890-8B40-31D75EEBB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5EB8580-B2E8-4D03-937F-66D55610F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222" y="1507261"/>
            <a:ext cx="5403375" cy="3581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C456535-D606-4BB3-8B0D-B90F1723AE2A}"/>
              </a:ext>
            </a:extLst>
          </p:cNvPr>
          <p:cNvSpPr txBox="1">
            <a:spLocks/>
          </p:cNvSpPr>
          <p:nvPr/>
        </p:nvSpPr>
        <p:spPr>
          <a:xfrm>
            <a:off x="5105900" y="4874793"/>
            <a:ext cx="7056329" cy="1837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View  level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>
                <a:latin typeface="+mn-lt"/>
              </a:rPr>
              <a:t>application programs hide details of data types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>
                <a:latin typeface="+mn-lt"/>
              </a:rPr>
              <a:t>views can also hide information (such as an employee</a:t>
            </a:r>
            <a:r>
              <a:rPr lang="ja-JP" altLang="en-US" dirty="0">
                <a:latin typeface="+mn-lt"/>
              </a:rPr>
              <a:t>’</a:t>
            </a:r>
            <a:r>
              <a:rPr lang="en-US" altLang="ja-JP" dirty="0">
                <a:latin typeface="+mn-lt"/>
              </a:rPr>
              <a:t>s salary) for security purposes. </a:t>
            </a:r>
            <a:endParaRPr lang="en-US" altLang="en-US" dirty="0">
              <a:latin typeface="+mn-lt"/>
            </a:endParaRPr>
          </a:p>
          <a:p>
            <a:endParaRPr lang="zh-CN" altLang="en-US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3BA2BEC9-FF02-4241-BD7C-BA944DEC6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6716" y="778427"/>
            <a:ext cx="954107" cy="400110"/>
          </a:xfrm>
          <a:prstGeom prst="rect">
            <a:avLst/>
          </a:prstGeom>
          <a:solidFill>
            <a:srgbClr val="DCECE0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外模式</a:t>
            </a:r>
          </a:p>
        </p:txBody>
      </p:sp>
      <p:sp>
        <p:nvSpPr>
          <p:cNvPr id="9" name="下箭头 2">
            <a:extLst>
              <a:ext uri="{FF2B5EF4-FFF2-40B4-BE49-F238E27FC236}">
                <a16:creationId xmlns:a16="http://schemas.microsoft.com/office/drawing/2014/main" id="{9A5D9515-588F-44E9-95A0-3883E338715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820897" y="1184328"/>
            <a:ext cx="205747" cy="31134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CECE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/>
          </a:p>
        </p:txBody>
      </p:sp>
      <p:sp>
        <p:nvSpPr>
          <p:cNvPr id="10" name="AutoShape 6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BF8092AE-8A8E-4760-BD54-ADE96EE90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29" y="5996355"/>
            <a:ext cx="228600" cy="1524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9192829B-9509-4743-9D0B-34DD154B1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9112" y="3537185"/>
            <a:ext cx="1210588" cy="400110"/>
          </a:xfrm>
          <a:prstGeom prst="rect">
            <a:avLst/>
          </a:prstGeom>
          <a:solidFill>
            <a:srgbClr val="DCECE0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/>
              <a:t>逻辑模式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2CFAC198-5F11-4D35-802F-AB2130639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1263" y="4358218"/>
            <a:ext cx="1308371" cy="707886"/>
          </a:xfrm>
          <a:prstGeom prst="rect">
            <a:avLst/>
          </a:prstGeom>
          <a:solidFill>
            <a:srgbClr val="DCECE0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zh-CN" altLang="en-US" sz="2000" dirty="0"/>
              <a:t>物理模式</a:t>
            </a:r>
            <a:r>
              <a:rPr lang="en-US" altLang="zh-CN" sz="2000" dirty="0"/>
              <a:t>/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zh-CN" altLang="en-US" sz="2000" dirty="0"/>
              <a:t>内模式</a:t>
            </a:r>
          </a:p>
        </p:txBody>
      </p:sp>
      <p:sp>
        <p:nvSpPr>
          <p:cNvPr id="13" name="下箭头 8">
            <a:extLst>
              <a:ext uri="{FF2B5EF4-FFF2-40B4-BE49-F238E27FC236}">
                <a16:creationId xmlns:a16="http://schemas.microsoft.com/office/drawing/2014/main" id="{51D87377-CCEA-4AA0-9C1C-4D9660797FE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765470" y="3530706"/>
            <a:ext cx="218517" cy="413069"/>
          </a:xfrm>
          <a:prstGeom prst="downArrow">
            <a:avLst>
              <a:gd name="adj1" fmla="val 50000"/>
              <a:gd name="adj2" fmla="val 50061"/>
            </a:avLst>
          </a:prstGeom>
          <a:solidFill>
            <a:srgbClr val="DCECE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14" name="下箭头 9">
            <a:extLst>
              <a:ext uri="{FF2B5EF4-FFF2-40B4-BE49-F238E27FC236}">
                <a16:creationId xmlns:a16="http://schemas.microsoft.com/office/drawing/2014/main" id="{72896248-A3B2-41E1-B1E0-2AC8024C2FD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766266" y="4506224"/>
            <a:ext cx="218516" cy="411483"/>
          </a:xfrm>
          <a:prstGeom prst="downArrow">
            <a:avLst>
              <a:gd name="adj1" fmla="val 50000"/>
              <a:gd name="adj2" fmla="val 49998"/>
            </a:avLst>
          </a:prstGeom>
          <a:solidFill>
            <a:srgbClr val="DCECE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269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F8C5D-F6C6-409E-87FC-73155023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2800" dirty="0">
                <a:effectLst/>
              </a:rPr>
              <a:t>Levels of Abstraction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DBB8C4-D261-40CA-A0B0-3797577EA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tabLst>
                <a:tab pos="1820863" algn="l"/>
                <a:tab pos="3659188" algn="l"/>
                <a:tab pos="3943350" algn="l"/>
              </a:tabLst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View  level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>
                <a:latin typeface="+mn-lt"/>
              </a:rPr>
              <a:t>application programs hide details of data types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>
                <a:latin typeface="+mn-lt"/>
              </a:rPr>
              <a:t>views can also hide information (such as an employee</a:t>
            </a:r>
            <a:r>
              <a:rPr lang="ja-JP" altLang="en-US" dirty="0">
                <a:latin typeface="+mn-lt"/>
              </a:rPr>
              <a:t>’</a:t>
            </a:r>
            <a:r>
              <a:rPr lang="en-US" altLang="ja-JP" dirty="0">
                <a:latin typeface="+mn-lt"/>
              </a:rPr>
              <a:t>s salary) for security purposes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described as Entity-relationship (E-R) diagrams</a:t>
            </a:r>
            <a:endParaRPr lang="en-US" altLang="en-US" dirty="0">
              <a:latin typeface="+mn-lt"/>
            </a:endParaRPr>
          </a:p>
          <a:p>
            <a:pPr marL="342900" indent="-342900" eaLnBrk="1" hangingPunct="1">
              <a:tabLst>
                <a:tab pos="1820863" algn="l"/>
                <a:tab pos="3659188" algn="l"/>
                <a:tab pos="3943350" algn="l"/>
              </a:tabLst>
              <a:defRPr/>
            </a:pPr>
            <a:endParaRPr lang="en-US" altLang="zh-CN" dirty="0">
              <a:latin typeface="Times New Roman" pitchFamily="18" charset="0"/>
            </a:endParaRPr>
          </a:p>
          <a:p>
            <a:pPr marL="342900" indent="-342900" eaLnBrk="1" hangingPunct="1">
              <a:tabLst>
                <a:tab pos="1820863" algn="l"/>
                <a:tab pos="3659188" algn="l"/>
                <a:tab pos="3943350" algn="l"/>
              </a:tabLst>
              <a:defRPr/>
            </a:pPr>
            <a:r>
              <a:rPr lang="en-US" altLang="zh-CN" dirty="0">
                <a:latin typeface="Times New Roman" pitchFamily="18" charset="0"/>
              </a:rPr>
              <a:t>E.g. University database</a:t>
            </a:r>
          </a:p>
          <a:p>
            <a:pPr marL="742950" lvl="1" indent="-285750" eaLnBrk="1" hangingPunct="1">
              <a:tabLst>
                <a:tab pos="1820863" algn="l"/>
                <a:tab pos="3659188" algn="l"/>
                <a:tab pos="3943350" algn="l"/>
              </a:tabLst>
              <a:defRPr/>
            </a:pPr>
            <a:r>
              <a:rPr lang="en-US" altLang="zh-CN" i="1" dirty="0">
                <a:latin typeface="Times New Roman" pitchFamily="18" charset="0"/>
              </a:rPr>
              <a:t>more than one</a:t>
            </a:r>
            <a:r>
              <a:rPr lang="en-US" altLang="zh-CN" dirty="0">
                <a:latin typeface="Times New Roman" pitchFamily="18" charset="0"/>
              </a:rPr>
              <a:t> viewpoints, for a data object</a:t>
            </a:r>
          </a:p>
          <a:p>
            <a:pPr marL="457200" lvl="1" indent="0" eaLnBrk="1" hangingPunct="1">
              <a:buFont typeface="Wingdings" panose="05000000000000000000" pitchFamily="2" charset="2"/>
              <a:buNone/>
              <a:tabLst>
                <a:tab pos="1820863" algn="l"/>
                <a:tab pos="3659188" algn="l"/>
                <a:tab pos="3943350" algn="l"/>
              </a:tabLst>
              <a:defRPr/>
            </a:pPr>
            <a:r>
              <a:rPr lang="en-US" altLang="zh-CN" dirty="0">
                <a:latin typeface="Times New Roman" pitchFamily="18" charset="0"/>
              </a:rPr>
              <a:t>     view</a:t>
            </a:r>
            <a:r>
              <a:rPr lang="en-US" altLang="zh-CN" baseline="-25000" dirty="0">
                <a:latin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</a:rPr>
              <a:t>:    </a:t>
            </a:r>
            <a:r>
              <a:rPr lang="en-US" altLang="zh-CN" i="1" dirty="0">
                <a:latin typeface="Times New Roman" pitchFamily="18" charset="0"/>
              </a:rPr>
              <a:t>student&lt;</a:t>
            </a:r>
            <a:r>
              <a:rPr lang="en-US" altLang="zh-CN" dirty="0">
                <a:latin typeface="Times New Roman" pitchFamily="18" charset="0"/>
              </a:rPr>
              <a:t>id, name&gt;</a:t>
            </a:r>
          </a:p>
          <a:p>
            <a:pPr marL="457200" lvl="1" indent="0" eaLnBrk="1" hangingPunct="1">
              <a:buFont typeface="Wingdings" panose="05000000000000000000" pitchFamily="2" charset="2"/>
              <a:buNone/>
              <a:tabLst>
                <a:tab pos="1820863" algn="l"/>
                <a:tab pos="3659188" algn="l"/>
                <a:tab pos="3943350" algn="l"/>
              </a:tabLst>
              <a:defRPr/>
            </a:pPr>
            <a:r>
              <a:rPr lang="en-US" altLang="zh-CN" dirty="0">
                <a:latin typeface="Times New Roman" pitchFamily="18" charset="0"/>
              </a:rPr>
              <a:t>     view</a:t>
            </a:r>
            <a:r>
              <a:rPr lang="en-US" altLang="zh-CN" baseline="-25000" dirty="0">
                <a:latin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</a:rPr>
              <a:t>:   </a:t>
            </a:r>
            <a:r>
              <a:rPr lang="en-US" altLang="zh-CN" i="1" dirty="0">
                <a:latin typeface="Times New Roman" pitchFamily="18" charset="0"/>
              </a:rPr>
              <a:t>student&lt;</a:t>
            </a:r>
            <a:r>
              <a:rPr lang="en-US" altLang="zh-CN" dirty="0">
                <a:latin typeface="Times New Roman" pitchFamily="18" charset="0"/>
              </a:rPr>
              <a:t>id, </a:t>
            </a:r>
            <a:r>
              <a:rPr lang="en-US" altLang="zh-CN" dirty="0" err="1">
                <a:latin typeface="Times New Roman" pitchFamily="18" charset="0"/>
              </a:rPr>
              <a:t>dept_name</a:t>
            </a:r>
            <a:r>
              <a:rPr lang="en-US" altLang="zh-CN" dirty="0">
                <a:latin typeface="Times New Roman" pitchFamily="18" charset="0"/>
              </a:rPr>
              <a:t>&gt;</a:t>
            </a:r>
          </a:p>
          <a:p>
            <a:pPr marL="742950" lvl="1" indent="-285750" eaLnBrk="1" hangingPunct="1">
              <a:buFont typeface="Wingdings" panose="05000000000000000000" pitchFamily="2" charset="2"/>
              <a:buNone/>
              <a:tabLst>
                <a:tab pos="1820863" algn="l"/>
                <a:tab pos="3659188" algn="l"/>
                <a:tab pos="3943350" algn="l"/>
              </a:tabLst>
              <a:defRPr/>
            </a:pPr>
            <a:r>
              <a:rPr lang="en-US" altLang="zh-CN" i="1" dirty="0">
                <a:latin typeface="Times New Roman" pitchFamily="18" charset="0"/>
              </a:rPr>
              <a:t>     </a:t>
            </a:r>
            <a:r>
              <a:rPr lang="en-US" altLang="zh-CN" dirty="0">
                <a:latin typeface="Times New Roman" pitchFamily="18" charset="0"/>
              </a:rPr>
              <a:t>view</a:t>
            </a:r>
            <a:r>
              <a:rPr lang="en-US" altLang="zh-CN" baseline="-25000" dirty="0">
                <a:latin typeface="Times New Roman" pitchFamily="18" charset="0"/>
              </a:rPr>
              <a:t>3</a:t>
            </a:r>
            <a:r>
              <a:rPr lang="en-US" altLang="zh-CN" dirty="0">
                <a:latin typeface="Times New Roman" pitchFamily="18" charset="0"/>
              </a:rPr>
              <a:t>:</a:t>
            </a:r>
            <a:r>
              <a:rPr lang="en-US" altLang="zh-CN" i="1" dirty="0">
                <a:latin typeface="Times New Roman" pitchFamily="18" charset="0"/>
              </a:rPr>
              <a:t>    student&lt;</a:t>
            </a:r>
            <a:r>
              <a:rPr lang="en-US" altLang="zh-CN" dirty="0">
                <a:latin typeface="Times New Roman" pitchFamily="18" charset="0"/>
              </a:rPr>
              <a:t>id, </a:t>
            </a:r>
            <a:r>
              <a:rPr lang="en-US" altLang="zh-CN" dirty="0" err="1">
                <a:latin typeface="Times New Roman" pitchFamily="18" charset="0"/>
              </a:rPr>
              <a:t>tot_cred</a:t>
            </a:r>
            <a:r>
              <a:rPr lang="en-US" altLang="zh-CN" dirty="0">
                <a:latin typeface="Times New Roman" pitchFamily="18" charset="0"/>
              </a:rPr>
              <a:t>&gt;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3C4A36-A0C1-4110-B5BB-FF814CA52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92411-F5CD-4DF9-93E2-2EABDC1905B0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E19F81-FD39-4E6B-8DE4-237809748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723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87271" y="6574419"/>
            <a:ext cx="882111" cy="371959"/>
          </a:xfrm>
        </p:spPr>
        <p:txBody>
          <a:bodyPr/>
          <a:lstStyle/>
          <a:p>
            <a:fld id="{7A0D7673-2F98-4372-BC1A-3F6E1C61775E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D028FED5-5ABC-469F-B676-4B31A27B5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E-R diagram</a:t>
            </a:r>
          </a:p>
        </p:txBody>
      </p:sp>
      <p:sp>
        <p:nvSpPr>
          <p:cNvPr id="15" name="灯片编号占位符 2">
            <a:extLst>
              <a:ext uri="{FF2B5EF4-FFF2-40B4-BE49-F238E27FC236}">
                <a16:creationId xmlns:a16="http://schemas.microsoft.com/office/drawing/2014/main" id="{39DD554E-B8C0-4B57-B8D7-C1CC878DB7EC}"/>
              </a:ext>
            </a:extLst>
          </p:cNvPr>
          <p:cNvSpPr txBox="1">
            <a:spLocks/>
          </p:cNvSpPr>
          <p:nvPr/>
        </p:nvSpPr>
        <p:spPr>
          <a:xfrm>
            <a:off x="8733225" y="6902196"/>
            <a:ext cx="1593321" cy="40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2FC749-4804-4B14-87D8-9DED27170A6C}" type="slidenum">
              <a:rPr kumimoji="0" lang="zh-CN" altLang="en-US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CN" sz="120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200A0FA-E01E-4FF2-B61E-94C20F693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251" y="569072"/>
            <a:ext cx="6287660" cy="59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任意多边形 5">
            <a:extLst>
              <a:ext uri="{FF2B5EF4-FFF2-40B4-BE49-F238E27FC236}">
                <a16:creationId xmlns:a16="http://schemas.microsoft.com/office/drawing/2014/main" id="{5F970280-7423-4F4C-AD2D-5C2EF3368725}"/>
              </a:ext>
            </a:extLst>
          </p:cNvPr>
          <p:cNvSpPr>
            <a:spLocks/>
          </p:cNvSpPr>
          <p:nvPr/>
        </p:nvSpPr>
        <p:spPr bwMode="auto">
          <a:xfrm>
            <a:off x="3641812" y="610051"/>
            <a:ext cx="2891877" cy="2338881"/>
          </a:xfrm>
          <a:custGeom>
            <a:avLst/>
            <a:gdLst>
              <a:gd name="T0" fmla="*/ 1235 w 4804515"/>
              <a:gd name="T1" fmla="*/ 1572 h 4023526"/>
              <a:gd name="T2" fmla="*/ 1529 w 4804515"/>
              <a:gd name="T3" fmla="*/ 1584 h 4023526"/>
              <a:gd name="T4" fmla="*/ 1941 w 4804515"/>
              <a:gd name="T5" fmla="*/ 1572 h 4023526"/>
              <a:gd name="T6" fmla="*/ 2469 w 4804515"/>
              <a:gd name="T7" fmla="*/ 1518 h 4023526"/>
              <a:gd name="T8" fmla="*/ 2617 w 4804515"/>
              <a:gd name="T9" fmla="*/ 1488 h 4023526"/>
              <a:gd name="T10" fmla="*/ 2969 w 4804515"/>
              <a:gd name="T11" fmla="*/ 1427 h 4023526"/>
              <a:gd name="T12" fmla="*/ 3146 w 4804515"/>
              <a:gd name="T13" fmla="*/ 1392 h 4023526"/>
              <a:gd name="T14" fmla="*/ 3528 w 4804515"/>
              <a:gd name="T15" fmla="*/ 1337 h 4023526"/>
              <a:gd name="T16" fmla="*/ 3763 w 4804515"/>
              <a:gd name="T17" fmla="*/ 1302 h 4023526"/>
              <a:gd name="T18" fmla="*/ 4028 w 4804515"/>
              <a:gd name="T19" fmla="*/ 1247 h 4023526"/>
              <a:gd name="T20" fmla="*/ 4262 w 4804515"/>
              <a:gd name="T21" fmla="*/ 1187 h 4023526"/>
              <a:gd name="T22" fmla="*/ 4439 w 4804515"/>
              <a:gd name="T23" fmla="*/ 1133 h 4023526"/>
              <a:gd name="T24" fmla="*/ 4734 w 4804515"/>
              <a:gd name="T25" fmla="*/ 1096 h 4023526"/>
              <a:gd name="T26" fmla="*/ 4880 w 4804515"/>
              <a:gd name="T27" fmla="*/ 1067 h 4023526"/>
              <a:gd name="T28" fmla="*/ 5321 w 4804515"/>
              <a:gd name="T29" fmla="*/ 1018 h 4023526"/>
              <a:gd name="T30" fmla="*/ 5733 w 4804515"/>
              <a:gd name="T31" fmla="*/ 976 h 4023526"/>
              <a:gd name="T32" fmla="*/ 6085 w 4804515"/>
              <a:gd name="T33" fmla="*/ 922 h 4023526"/>
              <a:gd name="T34" fmla="*/ 6203 w 4804515"/>
              <a:gd name="T35" fmla="*/ 898 h 4023526"/>
              <a:gd name="T36" fmla="*/ 6820 w 4804515"/>
              <a:gd name="T37" fmla="*/ 826 h 4023526"/>
              <a:gd name="T38" fmla="*/ 7408 w 4804515"/>
              <a:gd name="T39" fmla="*/ 747 h 4023526"/>
              <a:gd name="T40" fmla="*/ 7673 w 4804515"/>
              <a:gd name="T41" fmla="*/ 693 h 4023526"/>
              <a:gd name="T42" fmla="*/ 8172 w 4804515"/>
              <a:gd name="T43" fmla="*/ 639 h 4023526"/>
              <a:gd name="T44" fmla="*/ 8554 w 4804515"/>
              <a:gd name="T45" fmla="*/ 578 h 4023526"/>
              <a:gd name="T46" fmla="*/ 8790 w 4804515"/>
              <a:gd name="T47" fmla="*/ 536 h 4023526"/>
              <a:gd name="T48" fmla="*/ 8966 w 4804515"/>
              <a:gd name="T49" fmla="*/ 452 h 4023526"/>
              <a:gd name="T50" fmla="*/ 9114 w 4804515"/>
              <a:gd name="T51" fmla="*/ 344 h 4023526"/>
              <a:gd name="T52" fmla="*/ 9231 w 4804515"/>
              <a:gd name="T53" fmla="*/ 301 h 4023526"/>
              <a:gd name="T54" fmla="*/ 9142 w 4804515"/>
              <a:gd name="T55" fmla="*/ 175 h 4023526"/>
              <a:gd name="T56" fmla="*/ 9025 w 4804515"/>
              <a:gd name="T57" fmla="*/ 115 h 4023526"/>
              <a:gd name="T58" fmla="*/ 8878 w 4804515"/>
              <a:gd name="T59" fmla="*/ 85 h 4023526"/>
              <a:gd name="T60" fmla="*/ 8379 w 4804515"/>
              <a:gd name="T61" fmla="*/ 42 h 4023526"/>
              <a:gd name="T62" fmla="*/ 7496 w 4804515"/>
              <a:gd name="T63" fmla="*/ 6 h 4023526"/>
              <a:gd name="T64" fmla="*/ 6996 w 4804515"/>
              <a:gd name="T65" fmla="*/ 6 h 4023526"/>
              <a:gd name="T66" fmla="*/ 6380 w 4804515"/>
              <a:gd name="T67" fmla="*/ 18 h 4023526"/>
              <a:gd name="T68" fmla="*/ 5262 w 4804515"/>
              <a:gd name="T69" fmla="*/ 36 h 4023526"/>
              <a:gd name="T70" fmla="*/ 4850 w 4804515"/>
              <a:gd name="T71" fmla="*/ 66 h 4023526"/>
              <a:gd name="T72" fmla="*/ 4468 w 4804515"/>
              <a:gd name="T73" fmla="*/ 97 h 4023526"/>
              <a:gd name="T74" fmla="*/ 4174 w 4804515"/>
              <a:gd name="T75" fmla="*/ 120 h 4023526"/>
              <a:gd name="T76" fmla="*/ 3646 w 4804515"/>
              <a:gd name="T77" fmla="*/ 169 h 4023526"/>
              <a:gd name="T78" fmla="*/ 3292 w 4804515"/>
              <a:gd name="T79" fmla="*/ 199 h 4023526"/>
              <a:gd name="T80" fmla="*/ 3087 w 4804515"/>
              <a:gd name="T81" fmla="*/ 222 h 4023526"/>
              <a:gd name="T82" fmla="*/ 2881 w 4804515"/>
              <a:gd name="T83" fmla="*/ 241 h 4023526"/>
              <a:gd name="T84" fmla="*/ 2617 w 4804515"/>
              <a:gd name="T85" fmla="*/ 283 h 4023526"/>
              <a:gd name="T86" fmla="*/ 2469 w 4804515"/>
              <a:gd name="T87" fmla="*/ 313 h 4023526"/>
              <a:gd name="T88" fmla="*/ 2293 w 4804515"/>
              <a:gd name="T89" fmla="*/ 356 h 4023526"/>
              <a:gd name="T90" fmla="*/ 2028 w 4804515"/>
              <a:gd name="T91" fmla="*/ 410 h 4023526"/>
              <a:gd name="T92" fmla="*/ 1793 w 4804515"/>
              <a:gd name="T93" fmla="*/ 470 h 4023526"/>
              <a:gd name="T94" fmla="*/ 1529 w 4804515"/>
              <a:gd name="T95" fmla="*/ 518 h 4023526"/>
              <a:gd name="T96" fmla="*/ 1176 w 4804515"/>
              <a:gd name="T97" fmla="*/ 591 h 4023526"/>
              <a:gd name="T98" fmla="*/ 941 w 4804515"/>
              <a:gd name="T99" fmla="*/ 651 h 4023526"/>
              <a:gd name="T100" fmla="*/ 794 w 4804515"/>
              <a:gd name="T101" fmla="*/ 693 h 4023526"/>
              <a:gd name="T102" fmla="*/ 588 w 4804515"/>
              <a:gd name="T103" fmla="*/ 783 h 4023526"/>
              <a:gd name="T104" fmla="*/ 324 w 4804515"/>
              <a:gd name="T105" fmla="*/ 843 h 4023526"/>
              <a:gd name="T106" fmla="*/ 147 w 4804515"/>
              <a:gd name="T107" fmla="*/ 910 h 4023526"/>
              <a:gd name="T108" fmla="*/ 89 w 4804515"/>
              <a:gd name="T109" fmla="*/ 952 h 4023526"/>
              <a:gd name="T110" fmla="*/ 59 w 4804515"/>
              <a:gd name="T111" fmla="*/ 1253 h 4023526"/>
              <a:gd name="T112" fmla="*/ 0 w 4804515"/>
              <a:gd name="T113" fmla="*/ 1349 h 4023526"/>
              <a:gd name="T114" fmla="*/ 117 w 4804515"/>
              <a:gd name="T115" fmla="*/ 1398 h 4023526"/>
              <a:gd name="T116" fmla="*/ 206 w 4804515"/>
              <a:gd name="T117" fmla="*/ 1512 h 4023526"/>
              <a:gd name="T118" fmla="*/ 294 w 4804515"/>
              <a:gd name="T119" fmla="*/ 1549 h 402352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4804515"/>
              <a:gd name="T181" fmla="*/ 0 h 4023526"/>
              <a:gd name="T182" fmla="*/ 4804515 w 4804515"/>
              <a:gd name="T183" fmla="*/ 4023526 h 402352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4804515" h="4023526">
                <a:moveTo>
                  <a:pt x="243840" y="3947160"/>
                </a:moveTo>
                <a:cubicBezTo>
                  <a:pt x="325120" y="3957320"/>
                  <a:pt x="508313" y="3964009"/>
                  <a:pt x="640080" y="3977640"/>
                </a:cubicBezTo>
                <a:cubicBezTo>
                  <a:pt x="656059" y="3979293"/>
                  <a:pt x="670048" y="3989730"/>
                  <a:pt x="685800" y="3992880"/>
                </a:cubicBezTo>
                <a:cubicBezTo>
                  <a:pt x="721023" y="3999925"/>
                  <a:pt x="756920" y="4003040"/>
                  <a:pt x="792480" y="4008120"/>
                </a:cubicBezTo>
                <a:cubicBezTo>
                  <a:pt x="879727" y="4037202"/>
                  <a:pt x="795583" y="4021128"/>
                  <a:pt x="899160" y="3992880"/>
                </a:cubicBezTo>
                <a:cubicBezTo>
                  <a:pt x="933815" y="3983429"/>
                  <a:pt x="970280" y="3982720"/>
                  <a:pt x="1005840" y="3977640"/>
                </a:cubicBezTo>
                <a:cubicBezTo>
                  <a:pt x="1078591" y="3923076"/>
                  <a:pt x="1064838" y="3927712"/>
                  <a:pt x="1158240" y="3886200"/>
                </a:cubicBezTo>
                <a:cubicBezTo>
                  <a:pt x="1276950" y="3833440"/>
                  <a:pt x="1108944" y="3926088"/>
                  <a:pt x="1280160" y="3840480"/>
                </a:cubicBezTo>
                <a:cubicBezTo>
                  <a:pt x="1296543" y="3832289"/>
                  <a:pt x="1310640" y="3820160"/>
                  <a:pt x="1325880" y="3810000"/>
                </a:cubicBezTo>
                <a:cubicBezTo>
                  <a:pt x="1336040" y="3794760"/>
                  <a:pt x="1343408" y="3777232"/>
                  <a:pt x="1356360" y="3764280"/>
                </a:cubicBezTo>
                <a:cubicBezTo>
                  <a:pt x="1377901" y="3742739"/>
                  <a:pt x="1439134" y="3715273"/>
                  <a:pt x="1463040" y="3703320"/>
                </a:cubicBezTo>
                <a:cubicBezTo>
                  <a:pt x="1493010" y="3658365"/>
                  <a:pt x="1495236" y="3648550"/>
                  <a:pt x="1539240" y="3611880"/>
                </a:cubicBezTo>
                <a:cubicBezTo>
                  <a:pt x="1553311" y="3600154"/>
                  <a:pt x="1572008" y="3594352"/>
                  <a:pt x="1584960" y="3581400"/>
                </a:cubicBezTo>
                <a:cubicBezTo>
                  <a:pt x="1602921" y="3563439"/>
                  <a:pt x="1608900" y="3533508"/>
                  <a:pt x="1630680" y="3520440"/>
                </a:cubicBezTo>
                <a:cubicBezTo>
                  <a:pt x="1662393" y="3501412"/>
                  <a:pt x="1701800" y="3500120"/>
                  <a:pt x="1737360" y="3489960"/>
                </a:cubicBezTo>
                <a:cubicBezTo>
                  <a:pt x="1770996" y="3445113"/>
                  <a:pt x="1786346" y="3418658"/>
                  <a:pt x="1828800" y="3383280"/>
                </a:cubicBezTo>
                <a:cubicBezTo>
                  <a:pt x="1842871" y="3371554"/>
                  <a:pt x="1859280" y="3362960"/>
                  <a:pt x="1874520" y="3352800"/>
                </a:cubicBezTo>
                <a:cubicBezTo>
                  <a:pt x="1961871" y="3221773"/>
                  <a:pt x="1845560" y="3375968"/>
                  <a:pt x="1950720" y="3291840"/>
                </a:cubicBezTo>
                <a:cubicBezTo>
                  <a:pt x="1965023" y="3280398"/>
                  <a:pt x="1969280" y="3260027"/>
                  <a:pt x="1981200" y="3246120"/>
                </a:cubicBezTo>
                <a:cubicBezTo>
                  <a:pt x="2030474" y="3188633"/>
                  <a:pt x="2033953" y="3190632"/>
                  <a:pt x="2087880" y="3154680"/>
                </a:cubicBezTo>
                <a:cubicBezTo>
                  <a:pt x="2098040" y="3139440"/>
                  <a:pt x="2106634" y="3123031"/>
                  <a:pt x="2118360" y="3108960"/>
                </a:cubicBezTo>
                <a:cubicBezTo>
                  <a:pt x="2217024" y="2990563"/>
                  <a:pt x="2109919" y="3144967"/>
                  <a:pt x="2209800" y="3002280"/>
                </a:cubicBezTo>
                <a:cubicBezTo>
                  <a:pt x="2230807" y="2972270"/>
                  <a:pt x="2250440" y="2941320"/>
                  <a:pt x="2270760" y="2910840"/>
                </a:cubicBezTo>
                <a:cubicBezTo>
                  <a:pt x="2280920" y="2895600"/>
                  <a:pt x="2284857" y="2873311"/>
                  <a:pt x="2301240" y="2865120"/>
                </a:cubicBezTo>
                <a:cubicBezTo>
                  <a:pt x="2511730" y="2759875"/>
                  <a:pt x="2222567" y="2912489"/>
                  <a:pt x="2407920" y="2788920"/>
                </a:cubicBezTo>
                <a:cubicBezTo>
                  <a:pt x="2421286" y="2780009"/>
                  <a:pt x="2439272" y="2780864"/>
                  <a:pt x="2453640" y="2773680"/>
                </a:cubicBezTo>
                <a:cubicBezTo>
                  <a:pt x="2470023" y="2765489"/>
                  <a:pt x="2484120" y="2753360"/>
                  <a:pt x="2499360" y="2743200"/>
                </a:cubicBezTo>
                <a:cubicBezTo>
                  <a:pt x="2509520" y="2727960"/>
                  <a:pt x="2515187" y="2708470"/>
                  <a:pt x="2529840" y="2697480"/>
                </a:cubicBezTo>
                <a:cubicBezTo>
                  <a:pt x="2604191" y="2641717"/>
                  <a:pt x="2623001" y="2662657"/>
                  <a:pt x="2697480" y="2621280"/>
                </a:cubicBezTo>
                <a:cubicBezTo>
                  <a:pt x="2719684" y="2608945"/>
                  <a:pt x="2735378" y="2586204"/>
                  <a:pt x="2758440" y="2575560"/>
                </a:cubicBezTo>
                <a:cubicBezTo>
                  <a:pt x="2802197" y="2555364"/>
                  <a:pt x="2895600" y="2529840"/>
                  <a:pt x="2895600" y="2529840"/>
                </a:cubicBezTo>
                <a:cubicBezTo>
                  <a:pt x="2963767" y="2427589"/>
                  <a:pt x="2883465" y="2527770"/>
                  <a:pt x="2971800" y="2468880"/>
                </a:cubicBezTo>
                <a:cubicBezTo>
                  <a:pt x="3019993" y="2436751"/>
                  <a:pt x="3060767" y="2394329"/>
                  <a:pt x="3108960" y="2362200"/>
                </a:cubicBezTo>
                <a:cubicBezTo>
                  <a:pt x="3124200" y="2352040"/>
                  <a:pt x="3138297" y="2339911"/>
                  <a:pt x="3154680" y="2331720"/>
                </a:cubicBezTo>
                <a:cubicBezTo>
                  <a:pt x="3169048" y="2324536"/>
                  <a:pt x="3185160" y="2321560"/>
                  <a:pt x="3200400" y="2316480"/>
                </a:cubicBezTo>
                <a:cubicBezTo>
                  <a:pt x="3205480" y="2301240"/>
                  <a:pt x="3204281" y="2282119"/>
                  <a:pt x="3215640" y="2270760"/>
                </a:cubicBezTo>
                <a:cubicBezTo>
                  <a:pt x="3241543" y="2244857"/>
                  <a:pt x="3274757" y="2227039"/>
                  <a:pt x="3307080" y="2209800"/>
                </a:cubicBezTo>
                <a:cubicBezTo>
                  <a:pt x="3383280" y="2169160"/>
                  <a:pt x="3462131" y="2133141"/>
                  <a:pt x="3535680" y="2087880"/>
                </a:cubicBezTo>
                <a:cubicBezTo>
                  <a:pt x="3601720" y="2047240"/>
                  <a:pt x="3678969" y="2020791"/>
                  <a:pt x="3733800" y="1965960"/>
                </a:cubicBezTo>
                <a:cubicBezTo>
                  <a:pt x="3806119" y="1893641"/>
                  <a:pt x="3767498" y="1914087"/>
                  <a:pt x="3840480" y="1889760"/>
                </a:cubicBezTo>
                <a:lnTo>
                  <a:pt x="3931920" y="1798320"/>
                </a:lnTo>
                <a:cubicBezTo>
                  <a:pt x="3947160" y="1783080"/>
                  <a:pt x="3958363" y="1762239"/>
                  <a:pt x="3977640" y="1752600"/>
                </a:cubicBezTo>
                <a:cubicBezTo>
                  <a:pt x="4018280" y="1732280"/>
                  <a:pt x="4060110" y="1714183"/>
                  <a:pt x="4099560" y="1691640"/>
                </a:cubicBezTo>
                <a:cubicBezTo>
                  <a:pt x="4246289" y="1607795"/>
                  <a:pt x="4137863" y="1648392"/>
                  <a:pt x="4236720" y="1615440"/>
                </a:cubicBezTo>
                <a:lnTo>
                  <a:pt x="4358640" y="1524000"/>
                </a:lnTo>
                <a:cubicBezTo>
                  <a:pt x="4384422" y="1504167"/>
                  <a:pt x="4407775" y="1481083"/>
                  <a:pt x="4434840" y="1463040"/>
                </a:cubicBezTo>
                <a:lnTo>
                  <a:pt x="4526280" y="1402080"/>
                </a:lnTo>
                <a:cubicBezTo>
                  <a:pt x="4536440" y="1386840"/>
                  <a:pt x="4546114" y="1371265"/>
                  <a:pt x="4556760" y="1356360"/>
                </a:cubicBezTo>
                <a:cubicBezTo>
                  <a:pt x="4571523" y="1335691"/>
                  <a:pt x="4591121" y="1318118"/>
                  <a:pt x="4602480" y="1295400"/>
                </a:cubicBezTo>
                <a:cubicBezTo>
                  <a:pt x="4626625" y="1247111"/>
                  <a:pt x="4633616" y="1194044"/>
                  <a:pt x="4648200" y="1143000"/>
                </a:cubicBezTo>
                <a:cubicBezTo>
                  <a:pt x="4663149" y="1090677"/>
                  <a:pt x="4666827" y="1090507"/>
                  <a:pt x="4693920" y="1036320"/>
                </a:cubicBezTo>
                <a:cubicBezTo>
                  <a:pt x="4695691" y="1023922"/>
                  <a:pt x="4710029" y="897423"/>
                  <a:pt x="4724400" y="868680"/>
                </a:cubicBezTo>
                <a:cubicBezTo>
                  <a:pt x="4735759" y="845962"/>
                  <a:pt x="4754880" y="828040"/>
                  <a:pt x="4770120" y="807720"/>
                </a:cubicBezTo>
                <a:cubicBezTo>
                  <a:pt x="4775200" y="792480"/>
                  <a:pt x="4780947" y="777446"/>
                  <a:pt x="4785360" y="762000"/>
                </a:cubicBezTo>
                <a:cubicBezTo>
                  <a:pt x="4816672" y="652408"/>
                  <a:pt x="4808200" y="649522"/>
                  <a:pt x="4770120" y="487680"/>
                </a:cubicBezTo>
                <a:cubicBezTo>
                  <a:pt x="4765925" y="469851"/>
                  <a:pt x="4749800" y="457200"/>
                  <a:pt x="4739640" y="441960"/>
                </a:cubicBezTo>
                <a:cubicBezTo>
                  <a:pt x="4734560" y="421640"/>
                  <a:pt x="4730154" y="401139"/>
                  <a:pt x="4724400" y="381000"/>
                </a:cubicBezTo>
                <a:cubicBezTo>
                  <a:pt x="4714484" y="346294"/>
                  <a:pt x="4705397" y="316277"/>
                  <a:pt x="4678680" y="289560"/>
                </a:cubicBezTo>
                <a:cubicBezTo>
                  <a:pt x="4665728" y="276608"/>
                  <a:pt x="4648200" y="269240"/>
                  <a:pt x="4632960" y="259080"/>
                </a:cubicBezTo>
                <a:cubicBezTo>
                  <a:pt x="4622800" y="243840"/>
                  <a:pt x="4615432" y="226312"/>
                  <a:pt x="4602480" y="213360"/>
                </a:cubicBezTo>
                <a:cubicBezTo>
                  <a:pt x="4568226" y="179106"/>
                  <a:pt x="4552357" y="184167"/>
                  <a:pt x="4511040" y="167640"/>
                </a:cubicBezTo>
                <a:cubicBezTo>
                  <a:pt x="4214040" y="48840"/>
                  <a:pt x="4534507" y="166401"/>
                  <a:pt x="4343400" y="106680"/>
                </a:cubicBezTo>
                <a:cubicBezTo>
                  <a:pt x="4266910" y="82777"/>
                  <a:pt x="4170736" y="40082"/>
                  <a:pt x="4084320" y="30480"/>
                </a:cubicBezTo>
                <a:cubicBezTo>
                  <a:pt x="4018490" y="23166"/>
                  <a:pt x="3952137" y="21520"/>
                  <a:pt x="3886200" y="15240"/>
                </a:cubicBezTo>
                <a:cubicBezTo>
                  <a:pt x="3845428" y="11357"/>
                  <a:pt x="3804920" y="5080"/>
                  <a:pt x="3764280" y="0"/>
                </a:cubicBezTo>
                <a:cubicBezTo>
                  <a:pt x="3718560" y="5080"/>
                  <a:pt x="3672495" y="7677"/>
                  <a:pt x="3627120" y="15240"/>
                </a:cubicBezTo>
                <a:cubicBezTo>
                  <a:pt x="3611274" y="17881"/>
                  <a:pt x="3597392" y="28957"/>
                  <a:pt x="3581400" y="30480"/>
                </a:cubicBezTo>
                <a:cubicBezTo>
                  <a:pt x="3490232" y="39163"/>
                  <a:pt x="3398497" y="40235"/>
                  <a:pt x="3307080" y="45720"/>
                </a:cubicBezTo>
                <a:lnTo>
                  <a:pt x="2819400" y="76200"/>
                </a:lnTo>
                <a:cubicBezTo>
                  <a:pt x="2788920" y="81280"/>
                  <a:pt x="2757772" y="83310"/>
                  <a:pt x="2727960" y="91440"/>
                </a:cubicBezTo>
                <a:cubicBezTo>
                  <a:pt x="2552092" y="139404"/>
                  <a:pt x="2741481" y="102173"/>
                  <a:pt x="2590800" y="152400"/>
                </a:cubicBezTo>
                <a:cubicBezTo>
                  <a:pt x="2566226" y="160591"/>
                  <a:pt x="2540000" y="162560"/>
                  <a:pt x="2514600" y="167640"/>
                </a:cubicBezTo>
                <a:cubicBezTo>
                  <a:pt x="2494280" y="177800"/>
                  <a:pt x="2474912" y="190143"/>
                  <a:pt x="2453640" y="198120"/>
                </a:cubicBezTo>
                <a:cubicBezTo>
                  <a:pt x="2337226" y="241775"/>
                  <a:pt x="2449892" y="177134"/>
                  <a:pt x="2316480" y="243840"/>
                </a:cubicBezTo>
                <a:cubicBezTo>
                  <a:pt x="2300097" y="252031"/>
                  <a:pt x="2287143" y="266129"/>
                  <a:pt x="2270760" y="274320"/>
                </a:cubicBezTo>
                <a:cubicBezTo>
                  <a:pt x="2248896" y="285252"/>
                  <a:pt x="2183612" y="299917"/>
                  <a:pt x="2164080" y="304800"/>
                </a:cubicBezTo>
                <a:cubicBezTo>
                  <a:pt x="2029592" y="394458"/>
                  <a:pt x="2244553" y="256944"/>
                  <a:pt x="2026920" y="365760"/>
                </a:cubicBezTo>
                <a:cubicBezTo>
                  <a:pt x="1876853" y="440793"/>
                  <a:pt x="2064888" y="348885"/>
                  <a:pt x="1889760" y="426720"/>
                </a:cubicBezTo>
                <a:cubicBezTo>
                  <a:pt x="1869000" y="435947"/>
                  <a:pt x="1849682" y="448251"/>
                  <a:pt x="1828800" y="457200"/>
                </a:cubicBezTo>
                <a:cubicBezTo>
                  <a:pt x="1736470" y="496770"/>
                  <a:pt x="1833173" y="439774"/>
                  <a:pt x="1706880" y="502920"/>
                </a:cubicBezTo>
                <a:cubicBezTo>
                  <a:pt x="1690497" y="511111"/>
                  <a:pt x="1677063" y="524313"/>
                  <a:pt x="1661160" y="533400"/>
                </a:cubicBezTo>
                <a:cubicBezTo>
                  <a:pt x="1641435" y="544672"/>
                  <a:pt x="1619925" y="552608"/>
                  <a:pt x="1600200" y="563880"/>
                </a:cubicBezTo>
                <a:cubicBezTo>
                  <a:pt x="1584297" y="572967"/>
                  <a:pt x="1571315" y="587145"/>
                  <a:pt x="1554480" y="594360"/>
                </a:cubicBezTo>
                <a:cubicBezTo>
                  <a:pt x="1535228" y="602611"/>
                  <a:pt x="1513840" y="604520"/>
                  <a:pt x="1493520" y="609600"/>
                </a:cubicBezTo>
                <a:cubicBezTo>
                  <a:pt x="1478280" y="624840"/>
                  <a:pt x="1464813" y="642088"/>
                  <a:pt x="1447800" y="655320"/>
                </a:cubicBezTo>
                <a:cubicBezTo>
                  <a:pt x="1418884" y="677810"/>
                  <a:pt x="1356360" y="716280"/>
                  <a:pt x="1356360" y="716280"/>
                </a:cubicBezTo>
                <a:cubicBezTo>
                  <a:pt x="1346200" y="731520"/>
                  <a:pt x="1338832" y="749048"/>
                  <a:pt x="1325880" y="762000"/>
                </a:cubicBezTo>
                <a:cubicBezTo>
                  <a:pt x="1312928" y="774952"/>
                  <a:pt x="1294067" y="780560"/>
                  <a:pt x="1280160" y="792480"/>
                </a:cubicBezTo>
                <a:cubicBezTo>
                  <a:pt x="1258341" y="811182"/>
                  <a:pt x="1237902" y="831621"/>
                  <a:pt x="1219200" y="853440"/>
                </a:cubicBezTo>
                <a:cubicBezTo>
                  <a:pt x="1207280" y="867347"/>
                  <a:pt x="1200889" y="885470"/>
                  <a:pt x="1188720" y="899160"/>
                </a:cubicBezTo>
                <a:cubicBezTo>
                  <a:pt x="1160082" y="931377"/>
                  <a:pt x="1127760" y="960120"/>
                  <a:pt x="1097280" y="990600"/>
                </a:cubicBezTo>
                <a:lnTo>
                  <a:pt x="1051560" y="1036320"/>
                </a:lnTo>
                <a:cubicBezTo>
                  <a:pt x="1036320" y="1051560"/>
                  <a:pt x="1017795" y="1064107"/>
                  <a:pt x="1005840" y="1082040"/>
                </a:cubicBezTo>
                <a:cubicBezTo>
                  <a:pt x="934008" y="1189788"/>
                  <a:pt x="1024156" y="1056397"/>
                  <a:pt x="929640" y="1188720"/>
                </a:cubicBezTo>
                <a:cubicBezTo>
                  <a:pt x="896079" y="1235705"/>
                  <a:pt x="891936" y="1257017"/>
                  <a:pt x="838200" y="1295400"/>
                </a:cubicBezTo>
                <a:cubicBezTo>
                  <a:pt x="825128" y="1304737"/>
                  <a:pt x="807720" y="1305560"/>
                  <a:pt x="792480" y="1310640"/>
                </a:cubicBezTo>
                <a:cubicBezTo>
                  <a:pt x="672848" y="1430272"/>
                  <a:pt x="727643" y="1389424"/>
                  <a:pt x="640080" y="1447800"/>
                </a:cubicBezTo>
                <a:cubicBezTo>
                  <a:pt x="629920" y="1463040"/>
                  <a:pt x="621326" y="1479449"/>
                  <a:pt x="609600" y="1493520"/>
                </a:cubicBezTo>
                <a:cubicBezTo>
                  <a:pt x="498828" y="1626446"/>
                  <a:pt x="632309" y="1440391"/>
                  <a:pt x="518160" y="1600200"/>
                </a:cubicBezTo>
                <a:cubicBezTo>
                  <a:pt x="507514" y="1615105"/>
                  <a:pt x="496767" y="1630017"/>
                  <a:pt x="487680" y="1645920"/>
                </a:cubicBezTo>
                <a:cubicBezTo>
                  <a:pt x="476408" y="1665645"/>
                  <a:pt x="470405" y="1688393"/>
                  <a:pt x="457200" y="1706880"/>
                </a:cubicBezTo>
                <a:cubicBezTo>
                  <a:pt x="444673" y="1724418"/>
                  <a:pt x="423051" y="1734417"/>
                  <a:pt x="411480" y="1752600"/>
                </a:cubicBezTo>
                <a:cubicBezTo>
                  <a:pt x="387086" y="1790933"/>
                  <a:pt x="367996" y="1832578"/>
                  <a:pt x="350520" y="1874520"/>
                </a:cubicBezTo>
                <a:cubicBezTo>
                  <a:pt x="331222" y="1920835"/>
                  <a:pt x="346562" y="1946398"/>
                  <a:pt x="304800" y="1981200"/>
                </a:cubicBezTo>
                <a:cubicBezTo>
                  <a:pt x="287347" y="1995744"/>
                  <a:pt x="264160" y="2001520"/>
                  <a:pt x="243840" y="2011680"/>
                </a:cubicBezTo>
                <a:cubicBezTo>
                  <a:pt x="197246" y="2073805"/>
                  <a:pt x="198069" y="2065136"/>
                  <a:pt x="167640" y="2133600"/>
                </a:cubicBezTo>
                <a:cubicBezTo>
                  <a:pt x="156529" y="2158599"/>
                  <a:pt x="150260" y="2185784"/>
                  <a:pt x="137160" y="2209800"/>
                </a:cubicBezTo>
                <a:cubicBezTo>
                  <a:pt x="119618" y="2241959"/>
                  <a:pt x="76200" y="2301240"/>
                  <a:pt x="76200" y="2301240"/>
                </a:cubicBezTo>
                <a:cubicBezTo>
                  <a:pt x="71120" y="2321560"/>
                  <a:pt x="66714" y="2342061"/>
                  <a:pt x="60960" y="2362200"/>
                </a:cubicBezTo>
                <a:cubicBezTo>
                  <a:pt x="56547" y="2377646"/>
                  <a:pt x="45720" y="2391856"/>
                  <a:pt x="45720" y="2407920"/>
                </a:cubicBezTo>
                <a:cubicBezTo>
                  <a:pt x="45720" y="2545174"/>
                  <a:pt x="55880" y="2682240"/>
                  <a:pt x="60960" y="2819400"/>
                </a:cubicBezTo>
                <a:cubicBezTo>
                  <a:pt x="50800" y="2936240"/>
                  <a:pt x="42548" y="3053262"/>
                  <a:pt x="30480" y="3169920"/>
                </a:cubicBezTo>
                <a:cubicBezTo>
                  <a:pt x="27300" y="3200656"/>
                  <a:pt x="19073" y="3230698"/>
                  <a:pt x="15240" y="3261360"/>
                </a:cubicBezTo>
                <a:cubicBezTo>
                  <a:pt x="8908" y="3312019"/>
                  <a:pt x="5080" y="3362960"/>
                  <a:pt x="0" y="3413760"/>
                </a:cubicBezTo>
                <a:cubicBezTo>
                  <a:pt x="5080" y="3439160"/>
                  <a:pt x="3656" y="3466792"/>
                  <a:pt x="15240" y="3489960"/>
                </a:cubicBezTo>
                <a:cubicBezTo>
                  <a:pt x="24879" y="3509237"/>
                  <a:pt x="49005" y="3517747"/>
                  <a:pt x="60960" y="3535680"/>
                </a:cubicBezTo>
                <a:cubicBezTo>
                  <a:pt x="69871" y="3549046"/>
                  <a:pt x="71120" y="3566160"/>
                  <a:pt x="76200" y="3581400"/>
                </a:cubicBezTo>
                <a:cubicBezTo>
                  <a:pt x="77867" y="3599740"/>
                  <a:pt x="87784" y="3774851"/>
                  <a:pt x="106680" y="3825240"/>
                </a:cubicBezTo>
                <a:cubicBezTo>
                  <a:pt x="113111" y="3842390"/>
                  <a:pt x="128969" y="3854577"/>
                  <a:pt x="137160" y="3870960"/>
                </a:cubicBezTo>
                <a:cubicBezTo>
                  <a:pt x="144344" y="3885328"/>
                  <a:pt x="139034" y="3907769"/>
                  <a:pt x="152400" y="3916680"/>
                </a:cubicBezTo>
                <a:cubicBezTo>
                  <a:pt x="270307" y="3995285"/>
                  <a:pt x="162560" y="3937000"/>
                  <a:pt x="243840" y="3947160"/>
                </a:cubicBezTo>
                <a:close/>
              </a:path>
            </a:pathLst>
          </a:cu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830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7CBE2-CEFC-40A4-A159-F74C8A01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/>
              </a:rPr>
              <a:t>Model</a:t>
            </a:r>
            <a:r>
              <a:rPr lang="en-US" altLang="en-US" dirty="0"/>
              <a:t>, Schemas, Instances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1E6A99-26EA-4AF4-B802-3F3060104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Data modeling, in line with data models, produces data </a:t>
            </a:r>
            <a:r>
              <a:rPr lang="en-US" altLang="en-US" dirty="0">
                <a:solidFill>
                  <a:srgbClr val="C00000"/>
                </a:solidFill>
              </a:rPr>
              <a:t>schemas(</a:t>
            </a:r>
            <a:r>
              <a:rPr lang="zh-CN" altLang="en-US" dirty="0">
                <a:solidFill>
                  <a:srgbClr val="C00000"/>
                </a:solidFill>
              </a:rPr>
              <a:t>模式</a:t>
            </a:r>
            <a:r>
              <a:rPr lang="en-US" altLang="en-US" dirty="0">
                <a:solidFill>
                  <a:srgbClr val="C00000"/>
                </a:solidFill>
              </a:rPr>
              <a:t>)</a:t>
            </a:r>
            <a:r>
              <a:rPr lang="en-US" altLang="en-US" dirty="0"/>
              <a:t>, including the logical and physical schema, which describe the organization of data in database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Logical Schema </a:t>
            </a:r>
            <a:r>
              <a:rPr lang="en-US" altLang="en-US" dirty="0"/>
              <a:t>– the overall logical structure of the database </a:t>
            </a:r>
          </a:p>
          <a:p>
            <a:pPr lvl="1"/>
            <a:r>
              <a:rPr lang="en-US" altLang="en-US" dirty="0">
                <a:latin typeface="+mn-lt"/>
              </a:rPr>
              <a:t>Example: The database consists of information about a set of customers and accounts in a bank and the relationship between them</a:t>
            </a:r>
          </a:p>
          <a:p>
            <a:pPr lvl="2"/>
            <a:r>
              <a:rPr lang="en-US" altLang="en-US" dirty="0"/>
              <a:t>analogous to type information of a variable in a program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Physical schema </a:t>
            </a:r>
            <a:r>
              <a:rPr lang="en-US" altLang="en-US" dirty="0"/>
              <a:t>– the overall physical  structure of the database </a:t>
            </a:r>
          </a:p>
          <a:p>
            <a:pPr lvl="1"/>
            <a:r>
              <a:rPr lang="en-US" altLang="en-US" dirty="0" err="1"/>
              <a:t>e.g</a:t>
            </a:r>
            <a:r>
              <a:rPr lang="en-US" altLang="en-US" dirty="0"/>
              <a:t> how data is stored in database file, and how to access the database file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DB Instance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– the actual content of the database at a particular point in time </a:t>
            </a:r>
          </a:p>
          <a:p>
            <a:pPr lvl="1"/>
            <a:r>
              <a:rPr lang="en-US" altLang="en-US" dirty="0">
                <a:latin typeface="+mn-lt"/>
              </a:rPr>
              <a:t>analogous to the value of a variable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Model</a:t>
            </a:r>
            <a:r>
              <a:rPr lang="en-US" altLang="en-US" dirty="0"/>
              <a:t> vs </a:t>
            </a:r>
            <a:r>
              <a:rPr lang="en-US" altLang="en-US" dirty="0">
                <a:solidFill>
                  <a:srgbClr val="0070C0"/>
                </a:solidFill>
              </a:rPr>
              <a:t>schemas</a:t>
            </a:r>
            <a:r>
              <a:rPr lang="en-US" altLang="en-US" dirty="0"/>
              <a:t> vs </a:t>
            </a:r>
            <a:r>
              <a:rPr lang="en-US" altLang="en-US" dirty="0">
                <a:solidFill>
                  <a:srgbClr val="00B050"/>
                </a:solidFill>
              </a:rPr>
              <a:t>instance</a:t>
            </a:r>
          </a:p>
          <a:p>
            <a:pPr lvl="1"/>
            <a:r>
              <a:rPr lang="en-US" altLang="en-US" dirty="0">
                <a:latin typeface="+mn-lt"/>
              </a:rPr>
              <a:t>similar to types, variables and values of variables in programming languages</a:t>
            </a:r>
          </a:p>
          <a:p>
            <a:pPr lvl="1"/>
            <a:r>
              <a:rPr lang="en-US" altLang="en-US" dirty="0">
                <a:latin typeface="+mn-lt"/>
              </a:rPr>
              <a:t> </a:t>
            </a:r>
            <a:r>
              <a:rPr lang="en-US" altLang="en-US" dirty="0">
                <a:solidFill>
                  <a:srgbClr val="FF0000"/>
                </a:solidFill>
                <a:latin typeface="+mn-lt"/>
              </a:rPr>
              <a:t>int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>
                <a:solidFill>
                  <a:srgbClr val="0070C0"/>
                </a:solidFill>
                <a:latin typeface="+mn-lt"/>
              </a:rPr>
              <a:t>x</a:t>
            </a:r>
            <a:r>
              <a:rPr lang="en-US" altLang="en-US" dirty="0">
                <a:latin typeface="+mn-lt"/>
              </a:rPr>
              <a:t> = </a:t>
            </a:r>
            <a:r>
              <a:rPr lang="en-US" altLang="en-US" dirty="0">
                <a:solidFill>
                  <a:srgbClr val="00B050"/>
                </a:solidFill>
                <a:latin typeface="+mn-lt"/>
              </a:rPr>
              <a:t>0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F6EA8E-50BF-412D-82CB-BE73CB6B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EA794-8468-46AF-88EB-3707092F8EEB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930CF6-2F69-48CF-9228-80339639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2934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ea typeface="MS PGothic" panose="020B0600070205080204" pitchFamily="34" charset="-128"/>
              </a:rPr>
              <a:t>Database System Applications</a:t>
            </a:r>
          </a:p>
          <a:p>
            <a:pPr marL="269875" lvl="1"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en-US" altLang="zh-CN" dirty="0">
                <a:latin typeface="Arial" panose="020B0604020202020204" pitchFamily="34" charset="0"/>
                <a:ea typeface="MS PGothic" panose="020B0600070205080204" pitchFamily="34" charset="-128"/>
              </a:rPr>
              <a:t>Purpose of Database Systems</a:t>
            </a:r>
          </a:p>
          <a:p>
            <a:pPr marL="269875" lvl="2" indent="-269875"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en-US" altLang="zh-CN" dirty="0">
                <a:latin typeface="Arial" panose="020B0604020202020204" pitchFamily="34" charset="0"/>
                <a:ea typeface="MS PGothic" panose="020B0600070205080204" pitchFamily="34" charset="-128"/>
              </a:rPr>
              <a:t>View of Data</a:t>
            </a:r>
          </a:p>
          <a:p>
            <a:r>
              <a:rPr kumimoji="1" lang="en-US" altLang="zh-CN" dirty="0">
                <a:latin typeface="Arial" panose="020B0604020202020204" pitchFamily="34" charset="0"/>
                <a:ea typeface="MS PGothic" panose="020B0600070205080204" pitchFamily="34" charset="-128"/>
              </a:rPr>
              <a:t>Database Languages </a:t>
            </a:r>
          </a:p>
          <a:p>
            <a:r>
              <a:rPr kumimoji="1" lang="en-US" altLang="zh-CN" dirty="0">
                <a:latin typeface="Arial" panose="020B0604020202020204" pitchFamily="34" charset="0"/>
                <a:ea typeface="MS PGothic" panose="020B0600070205080204" pitchFamily="34" charset="-128"/>
              </a:rPr>
              <a:t>Database Design</a:t>
            </a:r>
          </a:p>
          <a:p>
            <a:r>
              <a:rPr kumimoji="1" lang="en-US" altLang="zh-CN" dirty="0">
                <a:latin typeface="Arial" panose="020B0604020202020204" pitchFamily="34" charset="0"/>
                <a:ea typeface="MS PGothic" panose="020B0600070205080204" pitchFamily="34" charset="-128"/>
              </a:rPr>
              <a:t>Database Engine </a:t>
            </a:r>
          </a:p>
          <a:p>
            <a:r>
              <a:rPr kumimoji="1" lang="en-US" altLang="zh-CN" dirty="0">
                <a:latin typeface="Arial" panose="020B0604020202020204" pitchFamily="34" charset="0"/>
                <a:ea typeface="MS PGothic" panose="020B0600070205080204" pitchFamily="34" charset="-128"/>
              </a:rPr>
              <a:t>Database Application and Architecture</a:t>
            </a:r>
          </a:p>
          <a:p>
            <a:r>
              <a:rPr kumimoji="1" lang="en-US" altLang="zh-CN" dirty="0">
                <a:latin typeface="Arial" panose="020B0604020202020204" pitchFamily="34" charset="0"/>
                <a:ea typeface="MS PGothic" panose="020B0600070205080204" pitchFamily="34" charset="-128"/>
              </a:rPr>
              <a:t>Database Users and Administrators</a:t>
            </a:r>
          </a:p>
          <a:p>
            <a:r>
              <a:rPr kumimoji="1" lang="en-US" altLang="zh-CN" dirty="0">
                <a:latin typeface="Arial" panose="020B0604020202020204" pitchFamily="34" charset="0"/>
                <a:ea typeface="MS PGothic" panose="020B0600070205080204" pitchFamily="34" charset="-128"/>
              </a:rPr>
              <a:t>History of Database Systems</a:t>
            </a:r>
          </a:p>
          <a:p>
            <a:r>
              <a:rPr kumimoji="1" lang="en-US" altLang="zh-CN" dirty="0">
                <a:latin typeface="Arial" panose="020B0604020202020204" pitchFamily="34" charset="0"/>
                <a:ea typeface="MS PGothic" panose="020B0600070205080204" pitchFamily="34" charset="-128"/>
              </a:rPr>
              <a:t>Database </a:t>
            </a:r>
            <a:r>
              <a:rPr kumimoji="1" lang="en-US" altLang="zh-CN" dirty="0" err="1">
                <a:latin typeface="Arial" panose="020B0604020202020204" pitchFamily="34" charset="0"/>
                <a:ea typeface="MS PGothic" panose="020B0600070205080204" pitchFamily="34" charset="-128"/>
              </a:rPr>
              <a:t>Products&amp;Markets</a:t>
            </a:r>
            <a:endParaRPr kumimoji="1" lang="en-US" altLang="zh-CN" dirty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2F015-452B-48EC-A252-9A7C58735969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6" name="标注: 弯曲线形(带强调线) 5">
            <a:extLst>
              <a:ext uri="{FF2B5EF4-FFF2-40B4-BE49-F238E27FC236}">
                <a16:creationId xmlns:a16="http://schemas.microsoft.com/office/drawing/2014/main" id="{D8EF590C-864F-42E3-AD8C-1BC34CC1D558}"/>
              </a:ext>
            </a:extLst>
          </p:cNvPr>
          <p:cNvSpPr/>
          <p:nvPr/>
        </p:nvSpPr>
        <p:spPr>
          <a:xfrm>
            <a:off x="7761804" y="740142"/>
            <a:ext cx="3504386" cy="61264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0003"/>
              <a:gd name="adj6" fmla="val -8128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DB</a:t>
            </a:r>
            <a:r>
              <a:rPr lang="zh-CN" altLang="en-US" sz="1600" dirty="0">
                <a:solidFill>
                  <a:schemeClr val="tx1"/>
                </a:solidFill>
              </a:rPr>
              <a:t>行业应用，采用</a:t>
            </a:r>
            <a:r>
              <a:rPr lang="en-US" altLang="zh-CN" sz="1600" dirty="0">
                <a:solidFill>
                  <a:schemeClr val="tx1"/>
                </a:solidFill>
              </a:rPr>
              <a:t>DB</a:t>
            </a:r>
            <a:r>
              <a:rPr lang="zh-CN" altLang="en-US" sz="1600" dirty="0">
                <a:solidFill>
                  <a:schemeClr val="tx1"/>
                </a:solidFill>
              </a:rPr>
              <a:t>管理数据的必要性（与文件的区别）</a:t>
            </a:r>
          </a:p>
        </p:txBody>
      </p:sp>
      <p:sp>
        <p:nvSpPr>
          <p:cNvPr id="9" name="标注: 弯曲线形(带强调线) 8">
            <a:extLst>
              <a:ext uri="{FF2B5EF4-FFF2-40B4-BE49-F238E27FC236}">
                <a16:creationId xmlns:a16="http://schemas.microsoft.com/office/drawing/2014/main" id="{E1AD429B-857E-46EC-BF9B-20078CB769E8}"/>
              </a:ext>
            </a:extLst>
          </p:cNvPr>
          <p:cNvSpPr/>
          <p:nvPr/>
        </p:nvSpPr>
        <p:spPr>
          <a:xfrm>
            <a:off x="5093174" y="1496713"/>
            <a:ext cx="1865068" cy="61264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2217"/>
              <a:gd name="adj6" fmla="val -15053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DB</a:t>
            </a:r>
            <a:r>
              <a:rPr lang="zh-CN" altLang="en-US" sz="1600" dirty="0">
                <a:solidFill>
                  <a:schemeClr val="tx1"/>
                </a:solidFill>
              </a:rPr>
              <a:t>存储管理数据的原理、规范、模式</a:t>
            </a:r>
          </a:p>
        </p:txBody>
      </p:sp>
      <p:sp>
        <p:nvSpPr>
          <p:cNvPr id="10" name="标注: 弯曲线形(带强调线) 9">
            <a:extLst>
              <a:ext uri="{FF2B5EF4-FFF2-40B4-BE49-F238E27FC236}">
                <a16:creationId xmlns:a16="http://schemas.microsoft.com/office/drawing/2014/main" id="{DB3A66EC-25EB-4FBB-A018-F7C48F166DC4}"/>
              </a:ext>
            </a:extLst>
          </p:cNvPr>
          <p:cNvSpPr/>
          <p:nvPr/>
        </p:nvSpPr>
        <p:spPr>
          <a:xfrm>
            <a:off x="8261791" y="2094258"/>
            <a:ext cx="2422916" cy="61264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5456"/>
              <a:gd name="adj6" fmla="val -19769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</a:rPr>
              <a:t>访问</a:t>
            </a:r>
            <a:r>
              <a:rPr lang="en-US" altLang="zh-CN" sz="1600" dirty="0">
                <a:solidFill>
                  <a:schemeClr val="tx1"/>
                </a:solidFill>
              </a:rPr>
              <a:t>DB</a:t>
            </a:r>
            <a:r>
              <a:rPr lang="zh-CN" altLang="en-US" sz="1600" dirty="0">
                <a:solidFill>
                  <a:schemeClr val="tx1"/>
                </a:solidFill>
              </a:rPr>
              <a:t>数据的</a:t>
            </a:r>
            <a:r>
              <a:rPr lang="en-US" altLang="zh-CN" sz="1600" dirty="0">
                <a:solidFill>
                  <a:schemeClr val="tx1"/>
                </a:solidFill>
              </a:rPr>
              <a:t>interface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标注: 弯曲线形(带强调线) 10">
            <a:extLst>
              <a:ext uri="{FF2B5EF4-FFF2-40B4-BE49-F238E27FC236}">
                <a16:creationId xmlns:a16="http://schemas.microsoft.com/office/drawing/2014/main" id="{16691AB3-A354-4BEE-9A09-64128F53BAEC}"/>
              </a:ext>
            </a:extLst>
          </p:cNvPr>
          <p:cNvSpPr/>
          <p:nvPr/>
        </p:nvSpPr>
        <p:spPr>
          <a:xfrm>
            <a:off x="4908176" y="2485905"/>
            <a:ext cx="2798211" cy="61264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5832"/>
              <a:gd name="adj6" fmla="val -7055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</a:rPr>
              <a:t>按照</a:t>
            </a:r>
            <a:r>
              <a:rPr lang="en-US" altLang="zh-CN" sz="1600" dirty="0">
                <a:solidFill>
                  <a:schemeClr val="tx1"/>
                </a:solidFill>
              </a:rPr>
              <a:t>DB</a:t>
            </a:r>
            <a:r>
              <a:rPr lang="zh-CN" altLang="en-US" sz="1600" dirty="0">
                <a:solidFill>
                  <a:schemeClr val="tx1"/>
                </a:solidFill>
              </a:rPr>
              <a:t>规范（数据模型），设计数据在</a:t>
            </a:r>
            <a:r>
              <a:rPr lang="en-US" altLang="zh-CN" sz="1600" dirty="0">
                <a:solidFill>
                  <a:schemeClr val="tx1"/>
                </a:solidFill>
              </a:rPr>
              <a:t>DB</a:t>
            </a:r>
            <a:r>
              <a:rPr lang="zh-CN" altLang="en-US" sz="1600" dirty="0">
                <a:solidFill>
                  <a:schemeClr val="tx1"/>
                </a:solidFill>
              </a:rPr>
              <a:t>中的组织方式</a:t>
            </a:r>
          </a:p>
        </p:txBody>
      </p:sp>
      <p:sp>
        <p:nvSpPr>
          <p:cNvPr id="12" name="标注: 弯曲线形(带强调线) 11">
            <a:extLst>
              <a:ext uri="{FF2B5EF4-FFF2-40B4-BE49-F238E27FC236}">
                <a16:creationId xmlns:a16="http://schemas.microsoft.com/office/drawing/2014/main" id="{E6A654CF-4975-4081-89BC-109536057724}"/>
              </a:ext>
            </a:extLst>
          </p:cNvPr>
          <p:cNvSpPr/>
          <p:nvPr/>
        </p:nvSpPr>
        <p:spPr>
          <a:xfrm>
            <a:off x="6891616" y="3177405"/>
            <a:ext cx="1941216" cy="61264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081"/>
              <a:gd name="adj6" fmla="val -20355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</a:rPr>
              <a:t>使用</a:t>
            </a:r>
            <a:r>
              <a:rPr lang="en-US" altLang="zh-CN" sz="1600" dirty="0">
                <a:solidFill>
                  <a:schemeClr val="tx1"/>
                </a:solidFill>
              </a:rPr>
              <a:t>DBMS</a:t>
            </a:r>
            <a:r>
              <a:rPr lang="zh-CN" altLang="en-US" sz="1600" dirty="0">
                <a:solidFill>
                  <a:schemeClr val="tx1"/>
                </a:solidFill>
              </a:rPr>
              <a:t>，存储访问数据库中数据</a:t>
            </a:r>
          </a:p>
        </p:txBody>
      </p:sp>
      <p:sp>
        <p:nvSpPr>
          <p:cNvPr id="13" name="标注: 弯曲线形(带强调线) 12">
            <a:extLst>
              <a:ext uri="{FF2B5EF4-FFF2-40B4-BE49-F238E27FC236}">
                <a16:creationId xmlns:a16="http://schemas.microsoft.com/office/drawing/2014/main" id="{E61551F3-8481-4559-BA3D-709E6E785B3D}"/>
              </a:ext>
            </a:extLst>
          </p:cNvPr>
          <p:cNvSpPr/>
          <p:nvPr/>
        </p:nvSpPr>
        <p:spPr>
          <a:xfrm>
            <a:off x="7807037" y="4593232"/>
            <a:ext cx="2045990" cy="61264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4127"/>
              <a:gd name="adj6" fmla="val -10137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</a:rPr>
              <a:t>数据库应用系统体系结构</a:t>
            </a:r>
          </a:p>
        </p:txBody>
      </p:sp>
      <p:sp>
        <p:nvSpPr>
          <p:cNvPr id="14" name="标注: 弯曲线形(带强调线) 13">
            <a:extLst>
              <a:ext uri="{FF2B5EF4-FFF2-40B4-BE49-F238E27FC236}">
                <a16:creationId xmlns:a16="http://schemas.microsoft.com/office/drawing/2014/main" id="{6AF85715-27BB-4160-9171-0B672C2FA6F4}"/>
              </a:ext>
            </a:extLst>
          </p:cNvPr>
          <p:cNvSpPr/>
          <p:nvPr/>
        </p:nvSpPr>
        <p:spPr>
          <a:xfrm>
            <a:off x="5940364" y="5170038"/>
            <a:ext cx="1585099" cy="61264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5677"/>
              <a:gd name="adj6" fmla="val -3954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</a:rPr>
              <a:t>访问和管理</a:t>
            </a:r>
            <a:r>
              <a:rPr lang="en-US" altLang="zh-CN" sz="1600" dirty="0">
                <a:solidFill>
                  <a:schemeClr val="tx1"/>
                </a:solidFill>
              </a:rPr>
              <a:t>DB</a:t>
            </a:r>
            <a:r>
              <a:rPr lang="zh-CN" altLang="en-US" sz="1600" dirty="0">
                <a:solidFill>
                  <a:schemeClr val="tx1"/>
                </a:solidFill>
              </a:rPr>
              <a:t>的</a:t>
            </a:r>
            <a:r>
              <a:rPr lang="en-US" altLang="zh-CN" sz="1600" dirty="0">
                <a:solidFill>
                  <a:schemeClr val="tx1"/>
                </a:solidFill>
              </a:rPr>
              <a:t>users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标注: 弯曲线形(带强调线) 14">
            <a:extLst>
              <a:ext uri="{FF2B5EF4-FFF2-40B4-BE49-F238E27FC236}">
                <a16:creationId xmlns:a16="http://schemas.microsoft.com/office/drawing/2014/main" id="{F9CA1409-7288-4C46-AD2A-9062A3F3456E}"/>
              </a:ext>
            </a:extLst>
          </p:cNvPr>
          <p:cNvSpPr/>
          <p:nvPr/>
        </p:nvSpPr>
        <p:spPr>
          <a:xfrm>
            <a:off x="3508075" y="5596738"/>
            <a:ext cx="1585099" cy="61264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5382"/>
              <a:gd name="adj6" fmla="val -5670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</a:rPr>
              <a:t>背景知识</a:t>
            </a:r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A774ACDC-13C4-469F-93E9-86E8D45FAB87}"/>
              </a:ext>
            </a:extLst>
          </p:cNvPr>
          <p:cNvSpPr/>
          <p:nvPr/>
        </p:nvSpPr>
        <p:spPr>
          <a:xfrm>
            <a:off x="4659836" y="987430"/>
            <a:ext cx="248340" cy="51749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948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7BF52-C659-49B3-9076-C09C6D25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2800" dirty="0">
                <a:effectLst/>
              </a:rPr>
              <a:t>Model</a:t>
            </a:r>
            <a:r>
              <a:rPr lang="en-US" altLang="en-US" dirty="0"/>
              <a:t>, Schemas, Instances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0C337-6E70-4F3A-AE11-FDEB37992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</a:rPr>
              <a:t>E.g. </a:t>
            </a:r>
          </a:p>
          <a:p>
            <a:pPr lvl="1">
              <a:defRPr/>
            </a:pPr>
            <a:r>
              <a:rPr lang="en-US" altLang="zh-CN" dirty="0">
                <a:latin typeface="+mn-lt"/>
              </a:rPr>
              <a:t>relational data model</a:t>
            </a:r>
          </a:p>
          <a:p>
            <a:pPr lvl="2">
              <a:defRPr/>
            </a:pPr>
            <a:r>
              <a:rPr lang="en-US" altLang="zh-CN" dirty="0">
                <a:latin typeface="+mn-lt"/>
              </a:rPr>
              <a:t>R={&lt;a</a:t>
            </a:r>
            <a:r>
              <a:rPr lang="en-US" altLang="zh-CN" baseline="-25000" dirty="0">
                <a:latin typeface="+mn-lt"/>
              </a:rPr>
              <a:t>1</a:t>
            </a:r>
            <a:r>
              <a:rPr lang="en-US" altLang="zh-CN" dirty="0">
                <a:latin typeface="+mn-lt"/>
              </a:rPr>
              <a:t>, a</a:t>
            </a:r>
            <a:r>
              <a:rPr lang="en-US" altLang="zh-CN" baseline="-25000" dirty="0"/>
              <a:t>2</a:t>
            </a:r>
            <a:r>
              <a:rPr lang="en-US" altLang="zh-CN" dirty="0">
                <a:latin typeface="+mn-lt"/>
              </a:rPr>
              <a:t>, …., a</a:t>
            </a:r>
            <a:r>
              <a:rPr lang="en-US" altLang="zh-CN" baseline="-25000" dirty="0"/>
              <a:t>n</a:t>
            </a:r>
            <a:r>
              <a:rPr lang="en-US" altLang="zh-CN" dirty="0">
                <a:latin typeface="+mn-lt"/>
              </a:rPr>
              <a:t>&gt; }</a:t>
            </a:r>
          </a:p>
          <a:p>
            <a:pPr lvl="1">
              <a:defRPr/>
            </a:pPr>
            <a:r>
              <a:rPr lang="en-US" altLang="zh-CN" dirty="0">
                <a:latin typeface="+mn-lt"/>
              </a:rPr>
              <a:t>relational data schema</a:t>
            </a:r>
          </a:p>
          <a:p>
            <a:pPr lvl="2">
              <a:defRPr/>
            </a:pPr>
            <a:r>
              <a:rPr lang="en-US" altLang="zh-CN" dirty="0">
                <a:latin typeface="+mn-lt"/>
              </a:rPr>
              <a:t>instructor=&lt;ID, name, </a:t>
            </a:r>
            <a:r>
              <a:rPr lang="en-US" altLang="zh-CN" dirty="0" err="1">
                <a:latin typeface="+mn-lt"/>
              </a:rPr>
              <a:t>dept_name</a:t>
            </a:r>
            <a:r>
              <a:rPr lang="en-US" altLang="zh-CN" dirty="0">
                <a:latin typeface="+mn-lt"/>
              </a:rPr>
              <a:t>, salary&gt; </a:t>
            </a:r>
          </a:p>
          <a:p>
            <a:pPr lvl="1">
              <a:defRPr/>
            </a:pPr>
            <a:r>
              <a:rPr lang="en-US" altLang="zh-CN" dirty="0">
                <a:latin typeface="+mn-lt"/>
              </a:rPr>
              <a:t> instance of  schema</a:t>
            </a:r>
          </a:p>
          <a:p>
            <a:pPr lvl="2">
              <a:defRPr/>
            </a:pPr>
            <a:r>
              <a:rPr lang="en-US" altLang="zh-CN" dirty="0">
                <a:latin typeface="+mn-lt"/>
              </a:rPr>
              <a:t> &lt;2222, Einstein, Physics, 95000&gt;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844579-84E8-486F-82DB-6C87BD489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F36D-3157-45A9-AB71-83432033014B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04357D-12C6-4EFF-9766-2680F7956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6" name="AutoShap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E52EB26-9C6F-4E57-AC90-870610D86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26" y="1396230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816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CF32-27C6-4825-BB13-8F76796D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Independence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D8E625-58DE-45F1-8BEE-5D4D8948C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3" y="772634"/>
            <a:ext cx="6565440" cy="5813231"/>
          </a:xfrm>
        </p:spPr>
        <p:txBody>
          <a:bodyPr>
            <a:normAutofit/>
          </a:bodyPr>
          <a:lstStyle/>
          <a:p>
            <a:r>
              <a:rPr lang="en-US" altLang="zh-CN" dirty="0"/>
              <a:t>Independence between data uses/application programs and data in DBS</a:t>
            </a:r>
          </a:p>
          <a:p>
            <a:r>
              <a:rPr lang="en-US" altLang="zh-CN" dirty="0"/>
              <a:t>Logical data independence</a:t>
            </a:r>
          </a:p>
          <a:p>
            <a:pPr lvl="1"/>
            <a:r>
              <a:rPr lang="en-US" altLang="zh-CN" dirty="0"/>
              <a:t>when DBS’s logical schemas at logical level (DBMS-oriented) change, application-oriented external schema or application programs do not change</a:t>
            </a:r>
          </a:p>
          <a:p>
            <a:pPr lvl="1"/>
            <a:r>
              <a:rPr lang="en-US" altLang="zh-CN" dirty="0"/>
              <a:t>e.g. </a:t>
            </a:r>
          </a:p>
          <a:p>
            <a:pPr marL="357188" lvl="1" indent="0">
              <a:buNone/>
            </a:pPr>
            <a:r>
              <a:rPr lang="en-US" altLang="zh-CN" i="1" dirty="0"/>
              <a:t>student=&lt;id, name, </a:t>
            </a:r>
            <a:r>
              <a:rPr lang="en-US" altLang="zh-CN" i="1" dirty="0" err="1"/>
              <a:t>dept_name</a:t>
            </a:r>
            <a:r>
              <a:rPr lang="en-US" altLang="zh-CN" i="1" dirty="0"/>
              <a:t>, </a:t>
            </a:r>
            <a:r>
              <a:rPr lang="en-US" altLang="zh-CN" i="1" dirty="0" err="1"/>
              <a:t>tot_cred</a:t>
            </a:r>
            <a:r>
              <a:rPr lang="en-US" altLang="zh-CN" i="1" dirty="0"/>
              <a:t>&gt;</a:t>
            </a:r>
            <a:r>
              <a:rPr lang="en-US" altLang="zh-CN" dirty="0"/>
              <a:t>  </a:t>
            </a:r>
          </a:p>
          <a:p>
            <a:pPr marL="114300" lvl="1" indent="0" eaLnBrk="1" hangingPunct="1">
              <a:spcBef>
                <a:spcPct val="20000"/>
              </a:spcBef>
              <a:buClr>
                <a:schemeClr val="hlink"/>
              </a:buClr>
              <a:buSzPct val="55000"/>
              <a:buNone/>
              <a:defRPr/>
            </a:pPr>
            <a:r>
              <a:rPr lang="en-US" altLang="zh-CN" dirty="0"/>
              <a:t>       is extended into </a:t>
            </a:r>
          </a:p>
          <a:p>
            <a:pPr marL="114300" lvl="1" indent="0" eaLnBrk="1" hangingPunct="1">
              <a:spcBef>
                <a:spcPct val="20000"/>
              </a:spcBef>
              <a:buClr>
                <a:schemeClr val="hlink"/>
              </a:buClr>
              <a:buSzPct val="55000"/>
              <a:buNone/>
              <a:defRPr/>
            </a:pPr>
            <a:r>
              <a:rPr lang="en-US" altLang="zh-CN" i="1" dirty="0"/>
              <a:t>  student=&lt;id, name, </a:t>
            </a:r>
            <a:r>
              <a:rPr lang="en-US" altLang="zh-CN" b="1" i="1" dirty="0">
                <a:solidFill>
                  <a:srgbClr val="FF0000"/>
                </a:solidFill>
              </a:rPr>
              <a:t>age</a:t>
            </a:r>
            <a:r>
              <a:rPr lang="en-US" altLang="zh-CN" i="1" dirty="0"/>
              <a:t>, </a:t>
            </a:r>
            <a:r>
              <a:rPr lang="en-US" altLang="zh-CN" i="1" dirty="0" err="1"/>
              <a:t>dept_name</a:t>
            </a:r>
            <a:r>
              <a:rPr lang="en-US" altLang="zh-CN" i="1" dirty="0"/>
              <a:t>, </a:t>
            </a:r>
            <a:r>
              <a:rPr lang="en-US" altLang="zh-CN" i="1" dirty="0" err="1"/>
              <a:t>tot_cred</a:t>
            </a:r>
            <a:r>
              <a:rPr lang="en-US" altLang="zh-CN" i="1" dirty="0"/>
              <a:t>&gt;, </a:t>
            </a:r>
          </a:p>
          <a:p>
            <a:pPr marL="114300" lvl="1" indent="0" eaLnBrk="1" hangingPunct="1">
              <a:spcBef>
                <a:spcPct val="20000"/>
              </a:spcBef>
              <a:buClr>
                <a:schemeClr val="hlink"/>
              </a:buClr>
              <a:buSzPct val="55000"/>
              <a:buNone/>
              <a:defRPr/>
            </a:pPr>
            <a:r>
              <a:rPr lang="en-US" altLang="zh-CN" i="1" dirty="0"/>
              <a:t>       </a:t>
            </a:r>
            <a:r>
              <a:rPr lang="en-US" altLang="zh-CN" dirty="0"/>
              <a:t>or</a:t>
            </a:r>
            <a:r>
              <a:rPr lang="en-US" altLang="zh-CN" i="1" dirty="0"/>
              <a:t> </a:t>
            </a:r>
            <a:r>
              <a:rPr lang="en-US" altLang="zh-CN" dirty="0"/>
              <a:t> changed into </a:t>
            </a:r>
          </a:p>
          <a:p>
            <a:pPr marL="114300" lvl="1" indent="0" eaLnBrk="1" hangingPunct="1">
              <a:spcBef>
                <a:spcPct val="20000"/>
              </a:spcBef>
              <a:buClr>
                <a:schemeClr val="hlink"/>
              </a:buClr>
              <a:buSzPct val="55000"/>
              <a:buNone/>
              <a:defRPr/>
            </a:pPr>
            <a:r>
              <a:rPr lang="en-US" altLang="zh-CN" i="1" dirty="0"/>
              <a:t>  student=&lt;</a:t>
            </a:r>
            <a:r>
              <a:rPr lang="en-US" altLang="zh-CN" b="1" i="1" dirty="0" err="1">
                <a:solidFill>
                  <a:srgbClr val="FF0000"/>
                </a:solidFill>
              </a:rPr>
              <a:t>sid</a:t>
            </a:r>
            <a:r>
              <a:rPr lang="en-US" altLang="zh-CN" i="1" dirty="0"/>
              <a:t>, </a:t>
            </a:r>
            <a:r>
              <a:rPr lang="en-US" altLang="zh-CN" b="1" i="1" dirty="0" err="1">
                <a:solidFill>
                  <a:srgbClr val="FF0000"/>
                </a:solidFill>
              </a:rPr>
              <a:t>sname</a:t>
            </a:r>
            <a:r>
              <a:rPr lang="en-US" altLang="zh-CN" i="1" dirty="0"/>
              <a:t>, age, </a:t>
            </a:r>
            <a:r>
              <a:rPr lang="en-US" altLang="zh-CN" i="1" dirty="0" err="1"/>
              <a:t>dept_name</a:t>
            </a:r>
            <a:r>
              <a:rPr lang="en-US" altLang="zh-CN" i="1" dirty="0"/>
              <a:t>, </a:t>
            </a:r>
            <a:r>
              <a:rPr lang="en-US" altLang="zh-CN" i="1" dirty="0" err="1"/>
              <a:t>tot_cred</a:t>
            </a:r>
            <a:r>
              <a:rPr lang="en-US" altLang="zh-CN" i="1" dirty="0"/>
              <a:t>&gt;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79F462-E2AC-4744-8800-7557910B4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BA3B-0186-49B4-B552-39473918D313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31CFFD-178C-475C-A17A-8E3EA18F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7A3009A-5142-41C4-A76C-48444378D3DF}"/>
              </a:ext>
            </a:extLst>
          </p:cNvPr>
          <p:cNvSpPr txBox="1">
            <a:spLocks noChangeArrowheads="1"/>
          </p:cNvSpPr>
          <p:nvPr/>
        </p:nvSpPr>
        <p:spPr>
          <a:xfrm>
            <a:off x="6570648" y="768717"/>
            <a:ext cx="5310552" cy="5399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088" indent="-192088">
              <a:buSzPct val="50000"/>
              <a:defRPr/>
            </a:pPr>
            <a:r>
              <a:rPr lang="en-US" altLang="zh-CN" dirty="0"/>
              <a:t>Physical data independence </a:t>
            </a:r>
          </a:p>
          <a:p>
            <a:pPr marL="668338" lvl="1" indent="-284163">
              <a:defRPr/>
            </a:pPr>
            <a:r>
              <a:rPr lang="en-US" altLang="zh-CN" dirty="0">
                <a:latin typeface="+mn-lt"/>
              </a:rPr>
              <a:t>application programs do not depend on DBS’s physical schemas</a:t>
            </a:r>
          </a:p>
          <a:p>
            <a:pPr marL="668338" lvl="1" indent="-284163">
              <a:defRPr/>
            </a:pPr>
            <a:r>
              <a:rPr lang="en-US" altLang="zh-CN" dirty="0">
                <a:latin typeface="+mn-lt"/>
              </a:rPr>
              <a:t>i.e. when physical schemas such as </a:t>
            </a:r>
            <a:r>
              <a:rPr lang="en-US" altLang="zh-CN" i="1" dirty="0">
                <a:latin typeface="+mn-lt"/>
              </a:rPr>
              <a:t>index</a:t>
            </a:r>
            <a:r>
              <a:rPr lang="en-US" altLang="zh-CN" dirty="0">
                <a:latin typeface="+mn-lt"/>
              </a:rPr>
              <a:t>, </a:t>
            </a:r>
            <a:r>
              <a:rPr lang="en-US" altLang="zh-CN" i="1" dirty="0">
                <a:latin typeface="+mn-lt"/>
              </a:rPr>
              <a:t>storage location</a:t>
            </a:r>
            <a:r>
              <a:rPr lang="en-US" altLang="zh-CN" dirty="0">
                <a:latin typeface="+mn-lt"/>
              </a:rPr>
              <a:t>, </a:t>
            </a:r>
            <a:r>
              <a:rPr lang="en-US" altLang="zh-CN" i="1" dirty="0">
                <a:latin typeface="+mn-lt"/>
              </a:rPr>
              <a:t>DB file </a:t>
            </a:r>
            <a:r>
              <a:rPr lang="en-US" altLang="zh-CN" dirty="0">
                <a:latin typeface="+mn-lt"/>
              </a:rPr>
              <a:t>and </a:t>
            </a:r>
            <a:r>
              <a:rPr lang="en-US" altLang="zh-CN" i="1" dirty="0">
                <a:latin typeface="+mn-lt"/>
              </a:rPr>
              <a:t>block-size</a:t>
            </a:r>
            <a:r>
              <a:rPr lang="en-US" altLang="zh-CN" dirty="0">
                <a:latin typeface="+mn-lt"/>
              </a:rPr>
              <a:t> change, application programs remain unchanged</a:t>
            </a:r>
          </a:p>
          <a:p>
            <a:pPr marL="1179513" lvl="2" indent="-228600">
              <a:defRPr/>
            </a:pPr>
            <a:r>
              <a:rPr lang="en-US" altLang="zh-CN" dirty="0"/>
              <a:t>the ability to modify the physical schema without changing the external/logical schemas, on which application programs depend </a:t>
            </a:r>
          </a:p>
        </p:txBody>
      </p:sp>
    </p:spTree>
    <p:extLst>
      <p:ext uri="{BB962C8B-B14F-4D97-AF65-F5344CB8AC3E}">
        <p14:creationId xmlns:p14="http://schemas.microsoft.com/office/powerpoint/2010/main" val="449426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136DE3-FE38-4C2B-997D-B6500686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Independence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866EC3-7F76-44DD-918E-23D423DA7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0CC93-E67F-4420-A6BB-22FA7858AF84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9FA448-FDAC-4468-862B-D05F1281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FD713A7E-E3B5-4649-89E5-19ED4766E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8203" y="781965"/>
            <a:ext cx="10871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r>
              <a:rPr lang="en-US" altLang="zh-CN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9FD1B3D-534B-4F7F-A635-ECC79626E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41" y="1226098"/>
            <a:ext cx="16764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宿主语言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 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DML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730AA560-167F-4CF0-9395-71BDF1E00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3062" y="804827"/>
            <a:ext cx="1166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r>
              <a:rPr lang="en-US" altLang="zh-CN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4238FBC4-8A08-4F8D-A2CB-3797D8ACD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3409" y="812452"/>
            <a:ext cx="10599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  <a:r>
              <a:rPr lang="en-US" altLang="zh-CN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B055FD64-6BEC-41EA-A413-E133C983E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2576" y="792607"/>
            <a:ext cx="1095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  <a:r>
              <a:rPr lang="en-US" altLang="zh-CN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5A200821-A3B7-4DC3-9F4A-F3F447209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487" y="2636245"/>
            <a:ext cx="1828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外部视图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94BF54F9-AB26-4961-870F-1070CC322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2384" y="2612920"/>
            <a:ext cx="17526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外部视图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47D9AD67-FA9C-4BDC-AAD8-5D705436F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7862" y="4097624"/>
            <a:ext cx="2209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逻辑模式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AutoShape 15">
            <a:extLst>
              <a:ext uri="{FF2B5EF4-FFF2-40B4-BE49-F238E27FC236}">
                <a16:creationId xmlns:a16="http://schemas.microsoft.com/office/drawing/2014/main" id="{BF9E7C3B-301D-4C38-A516-894E9BE8D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1741" y="5844269"/>
            <a:ext cx="685800" cy="609600"/>
          </a:xfrm>
          <a:prstGeom prst="can">
            <a:avLst>
              <a:gd name="adj" fmla="val 25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AutoShape 16">
            <a:extLst>
              <a:ext uri="{FF2B5EF4-FFF2-40B4-BE49-F238E27FC236}">
                <a16:creationId xmlns:a16="http://schemas.microsoft.com/office/drawing/2014/main" id="{A7979B5F-4504-4614-A58C-9DD2C628D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8541" y="5844269"/>
            <a:ext cx="685800" cy="609600"/>
          </a:xfrm>
          <a:prstGeom prst="can">
            <a:avLst>
              <a:gd name="adj" fmla="val 25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AutoShape 17">
            <a:extLst>
              <a:ext uri="{FF2B5EF4-FFF2-40B4-BE49-F238E27FC236}">
                <a16:creationId xmlns:a16="http://schemas.microsoft.com/office/drawing/2014/main" id="{6C5F733B-5AB1-4775-8B99-B105DB6CD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341" y="5844269"/>
            <a:ext cx="685800" cy="609600"/>
          </a:xfrm>
          <a:prstGeom prst="can">
            <a:avLst>
              <a:gd name="adj" fmla="val 25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AutoShape 18">
            <a:extLst>
              <a:ext uri="{FF2B5EF4-FFF2-40B4-BE49-F238E27FC236}">
                <a16:creationId xmlns:a16="http://schemas.microsoft.com/office/drawing/2014/main" id="{91AD0E02-2124-41DB-A270-1E4CCB0C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2141" y="5844269"/>
            <a:ext cx="685800" cy="609600"/>
          </a:xfrm>
          <a:prstGeom prst="can">
            <a:avLst>
              <a:gd name="adj" fmla="val 25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AutoShape 19">
            <a:extLst>
              <a:ext uri="{FF2B5EF4-FFF2-40B4-BE49-F238E27FC236}">
                <a16:creationId xmlns:a16="http://schemas.microsoft.com/office/drawing/2014/main" id="{58211DC4-492F-4484-82DB-F84916BDB8DC}"/>
              </a:ext>
            </a:extLst>
          </p:cNvPr>
          <p:cNvSpPr>
            <a:spLocks/>
          </p:cNvSpPr>
          <p:nvPr/>
        </p:nvSpPr>
        <p:spPr bwMode="auto">
          <a:xfrm rot="16200000">
            <a:off x="8138641" y="4053569"/>
            <a:ext cx="228600" cy="3200400"/>
          </a:xfrm>
          <a:prstGeom prst="rightBrace">
            <a:avLst>
              <a:gd name="adj1" fmla="val 11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Text Box 20">
            <a:extLst>
              <a:ext uri="{FF2B5EF4-FFF2-40B4-BE49-F238E27FC236}">
                <a16:creationId xmlns:a16="http://schemas.microsoft.com/office/drawing/2014/main" id="{8AE7E78F-75F2-401F-AE01-215257CEC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1937" y="2667968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外模式</a:t>
            </a:r>
          </a:p>
        </p:txBody>
      </p:sp>
      <p:sp>
        <p:nvSpPr>
          <p:cNvPr id="20" name="Text Box 22">
            <a:extLst>
              <a:ext uri="{FF2B5EF4-FFF2-40B4-BE49-F238E27FC236}">
                <a16:creationId xmlns:a16="http://schemas.microsoft.com/office/drawing/2014/main" id="{F7423EEC-87FC-4435-8D36-75571334E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827" y="5918236"/>
            <a:ext cx="18549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物理模式</a:t>
            </a:r>
          </a:p>
        </p:txBody>
      </p:sp>
      <p:sp>
        <p:nvSpPr>
          <p:cNvPr id="21" name="Line 23">
            <a:extLst>
              <a:ext uri="{FF2B5EF4-FFF2-40B4-BE49-F238E27FC236}">
                <a16:creationId xmlns:a16="http://schemas.microsoft.com/office/drawing/2014/main" id="{C2BD3FFB-05DF-495A-A05E-956C800B39C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6406" y="1982168"/>
            <a:ext cx="1098550" cy="6399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Line 24">
            <a:extLst>
              <a:ext uri="{FF2B5EF4-FFF2-40B4-BE49-F238E27FC236}">
                <a16:creationId xmlns:a16="http://schemas.microsoft.com/office/drawing/2014/main" id="{2271B256-94A8-4D83-B9FC-E9CD5AB011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8362" y="198216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Line 25">
            <a:extLst>
              <a:ext uri="{FF2B5EF4-FFF2-40B4-BE49-F238E27FC236}">
                <a16:creationId xmlns:a16="http://schemas.microsoft.com/office/drawing/2014/main" id="{B9F8740D-69E4-4758-8C2C-7BE9C4F08F5B}"/>
              </a:ext>
            </a:extLst>
          </p:cNvPr>
          <p:cNvSpPr>
            <a:spLocks noChangeShapeType="1"/>
          </p:cNvSpPr>
          <p:nvPr/>
        </p:nvSpPr>
        <p:spPr bwMode="auto">
          <a:xfrm>
            <a:off x="9170987" y="1984427"/>
            <a:ext cx="562123" cy="6284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Line 26">
            <a:extLst>
              <a:ext uri="{FF2B5EF4-FFF2-40B4-BE49-F238E27FC236}">
                <a16:creationId xmlns:a16="http://schemas.microsoft.com/office/drawing/2014/main" id="{6B54F722-ED71-481C-A4D8-1D72D8BF22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33110" y="2009229"/>
            <a:ext cx="1257052" cy="6036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Line 27">
            <a:extLst>
              <a:ext uri="{FF2B5EF4-FFF2-40B4-BE49-F238E27FC236}">
                <a16:creationId xmlns:a16="http://schemas.microsoft.com/office/drawing/2014/main" id="{A31A64DA-2495-4DE0-83BB-F42F2B6E214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7862" y="3183727"/>
            <a:ext cx="1104900" cy="9138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Line 28">
            <a:extLst>
              <a:ext uri="{FF2B5EF4-FFF2-40B4-BE49-F238E27FC236}">
                <a16:creationId xmlns:a16="http://schemas.microsoft.com/office/drawing/2014/main" id="{7CFE9062-17D3-4AD7-8F70-06D71921B1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42949" y="3146320"/>
            <a:ext cx="1490162" cy="9513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Line 29">
            <a:extLst>
              <a:ext uri="{FF2B5EF4-FFF2-40B4-BE49-F238E27FC236}">
                <a16:creationId xmlns:a16="http://schemas.microsoft.com/office/drawing/2014/main" id="{E3CF23E0-15A7-47E8-BA24-BAC55F348D8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2949" y="4783424"/>
            <a:ext cx="9992" cy="7560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AutoShape 31">
            <a:extLst>
              <a:ext uri="{FF2B5EF4-FFF2-40B4-BE49-F238E27FC236}">
                <a16:creationId xmlns:a16="http://schemas.microsoft.com/office/drawing/2014/main" id="{BB81974E-F869-4436-90DF-2FDF1C452D18}"/>
              </a:ext>
            </a:extLst>
          </p:cNvPr>
          <p:cNvSpPr>
            <a:spLocks/>
          </p:cNvSpPr>
          <p:nvPr/>
        </p:nvSpPr>
        <p:spPr bwMode="auto">
          <a:xfrm>
            <a:off x="10524984" y="2879620"/>
            <a:ext cx="381000" cy="3241860"/>
          </a:xfrm>
          <a:prstGeom prst="rightBrace">
            <a:avLst>
              <a:gd name="adj1" fmla="val 7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Text Box 32">
            <a:extLst>
              <a:ext uri="{FF2B5EF4-FFF2-40B4-BE49-F238E27FC236}">
                <a16:creationId xmlns:a16="http://schemas.microsoft.com/office/drawing/2014/main" id="{5FC08F00-507A-4F94-B86B-8CC0AF614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0307" y="3457633"/>
            <a:ext cx="31683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外模式</a:t>
            </a:r>
            <a:r>
              <a:rPr lang="en-US" altLang="zh-CN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逻辑模式映射</a:t>
            </a:r>
            <a:endParaRPr lang="en-US" altLang="zh-CN" sz="200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 Box 34">
            <a:extLst>
              <a:ext uri="{FF2B5EF4-FFF2-40B4-BE49-F238E27FC236}">
                <a16:creationId xmlns:a16="http://schemas.microsoft.com/office/drawing/2014/main" id="{07BDBE39-A700-46B4-9315-62989D4F2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0378" y="4928184"/>
            <a:ext cx="23471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逻辑</a:t>
            </a:r>
            <a:r>
              <a:rPr lang="en-US" altLang="zh-CN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物理模式映射</a:t>
            </a:r>
            <a:endParaRPr lang="en-US" altLang="zh-CN" sz="200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451360E9-F8E5-4BC2-A905-6A5EF5241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6362" y="1231949"/>
            <a:ext cx="16764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宿主语言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 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DML</a:t>
            </a:r>
          </a:p>
        </p:txBody>
      </p:sp>
      <p:sp>
        <p:nvSpPr>
          <p:cNvPr id="32" name="Rectangle 37">
            <a:extLst>
              <a:ext uri="{FF2B5EF4-FFF2-40B4-BE49-F238E27FC236}">
                <a16:creationId xmlns:a16="http://schemas.microsoft.com/office/drawing/2014/main" id="{40E83D33-700F-4640-9E79-FF58EBC26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5162" y="1236910"/>
            <a:ext cx="16764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宿主语言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 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DML</a:t>
            </a:r>
          </a:p>
        </p:txBody>
      </p:sp>
      <p:sp>
        <p:nvSpPr>
          <p:cNvPr id="33" name="Rectangle 38">
            <a:extLst>
              <a:ext uri="{FF2B5EF4-FFF2-40B4-BE49-F238E27FC236}">
                <a16:creationId xmlns:a16="http://schemas.microsoft.com/office/drawing/2014/main" id="{0F96E1C2-B4D4-4D93-88AF-9FEC00B9A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7941" y="1231949"/>
            <a:ext cx="16764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宿主语言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 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DML</a:t>
            </a:r>
          </a:p>
        </p:txBody>
      </p:sp>
      <p:sp>
        <p:nvSpPr>
          <p:cNvPr id="34" name="Text Box 39">
            <a:extLst>
              <a:ext uri="{FF2B5EF4-FFF2-40B4-BE49-F238E27FC236}">
                <a16:creationId xmlns:a16="http://schemas.microsoft.com/office/drawing/2014/main" id="{0E646A88-2E84-481F-BAF3-599A18F7E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2576" y="6116450"/>
            <a:ext cx="12811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Fig.1.0.4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603B49E-A793-4ECC-8BEB-2594D56C49E3}"/>
              </a:ext>
            </a:extLst>
          </p:cNvPr>
          <p:cNvSpPr txBox="1"/>
          <p:nvPr/>
        </p:nvSpPr>
        <p:spPr>
          <a:xfrm>
            <a:off x="10843741" y="432202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DBMS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3E729778-5E8C-4F2C-87FE-F630E4CD8D4C}"/>
              </a:ext>
            </a:extLst>
          </p:cNvPr>
          <p:cNvSpPr txBox="1">
            <a:spLocks noChangeArrowheads="1"/>
          </p:cNvSpPr>
          <p:nvPr/>
        </p:nvSpPr>
        <p:spPr>
          <a:xfrm>
            <a:off x="323849" y="844951"/>
            <a:ext cx="4103822" cy="6568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zh-CN" altLang="en-US" sz="2600" dirty="0"/>
              <a:t>逻辑模式</a:t>
            </a:r>
            <a:r>
              <a:rPr lang="en-US" altLang="zh-CN" sz="2600" dirty="0"/>
              <a:t>→</a:t>
            </a:r>
            <a:r>
              <a:rPr lang="zh-CN" altLang="en-US" sz="2600" dirty="0"/>
              <a:t>内模式间的映射与</a:t>
            </a:r>
            <a:r>
              <a:rPr lang="en-US" altLang="zh-CN" sz="2600" dirty="0"/>
              <a:t>physical data independence</a:t>
            </a:r>
          </a:p>
          <a:p>
            <a:pPr lvl="1">
              <a:lnSpc>
                <a:spcPct val="90000"/>
              </a:lnSpc>
              <a:defRPr/>
            </a:pPr>
            <a:r>
              <a:rPr lang="zh-CN" altLang="en-US" sz="2000" dirty="0"/>
              <a:t>物理存储发生变化，</a:t>
            </a:r>
            <a:r>
              <a:rPr lang="zh-CN" altLang="en-US" sz="2000" b="1" dirty="0">
                <a:solidFill>
                  <a:srgbClr val="FF0000"/>
                </a:solidFill>
              </a:rPr>
              <a:t>调整</a:t>
            </a:r>
            <a:r>
              <a:rPr lang="zh-CN" altLang="en-US" sz="2000" dirty="0"/>
              <a:t>逻辑模式</a:t>
            </a:r>
            <a:r>
              <a:rPr lang="en-US" altLang="zh-CN" sz="2000" dirty="0"/>
              <a:t>→</a:t>
            </a:r>
            <a:r>
              <a:rPr lang="zh-CN" altLang="en-US" sz="2000" dirty="0"/>
              <a:t>内模式间的映射，保证逻辑模式不变，应用程序尽可能不变</a:t>
            </a:r>
            <a:endParaRPr lang="en-US" altLang="zh-CN" sz="2000" dirty="0"/>
          </a:p>
          <a:p>
            <a:pPr lvl="1">
              <a:lnSpc>
                <a:spcPct val="90000"/>
              </a:lnSpc>
              <a:defRPr/>
            </a:pPr>
            <a:r>
              <a:rPr lang="zh-CN" altLang="en-US" sz="2000" dirty="0"/>
              <a:t>由</a:t>
            </a:r>
            <a:r>
              <a:rPr lang="en-US" altLang="zh-CN" sz="2000" dirty="0"/>
              <a:t>DBMS</a:t>
            </a:r>
            <a:r>
              <a:rPr lang="zh-CN" altLang="en-US" sz="2000" dirty="0"/>
              <a:t>提供</a:t>
            </a:r>
            <a:endParaRPr lang="en-US" altLang="zh-CN" sz="2000" dirty="0"/>
          </a:p>
          <a:p>
            <a:pPr marL="269875" lvl="1">
              <a:lnSpc>
                <a:spcPct val="9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600" dirty="0"/>
              <a:t>外模式</a:t>
            </a:r>
            <a:r>
              <a:rPr lang="en-US" altLang="zh-CN" sz="2600" dirty="0"/>
              <a:t>→</a:t>
            </a:r>
            <a:r>
              <a:rPr lang="zh-CN" altLang="en-US" sz="2600" dirty="0"/>
              <a:t>逻辑模式间的映射与</a:t>
            </a:r>
            <a:r>
              <a:rPr lang="en-US" altLang="zh-CN" sz="2600" dirty="0"/>
              <a:t>logical data independence</a:t>
            </a:r>
            <a:endParaRPr lang="zh-CN" altLang="en-US" sz="2600" dirty="0"/>
          </a:p>
          <a:p>
            <a:pPr lvl="1">
              <a:lnSpc>
                <a:spcPct val="90000"/>
              </a:lnSpc>
              <a:defRPr/>
            </a:pPr>
            <a:r>
              <a:rPr lang="zh-CN" altLang="en-US" sz="2000" dirty="0"/>
              <a:t>数据逻辑结构发生变化，如关系表发生变化，</a:t>
            </a:r>
            <a:r>
              <a:rPr lang="zh-CN" altLang="en-US" sz="2000" b="1" dirty="0">
                <a:solidFill>
                  <a:srgbClr val="FF0000"/>
                </a:solidFill>
              </a:rPr>
              <a:t>调整</a:t>
            </a:r>
            <a:r>
              <a:rPr lang="zh-CN" altLang="en-US" sz="2000" dirty="0"/>
              <a:t>外模式</a:t>
            </a:r>
            <a:r>
              <a:rPr lang="en-US" altLang="zh-CN" sz="2000" dirty="0"/>
              <a:t>→</a:t>
            </a:r>
            <a:r>
              <a:rPr lang="zh-CN" altLang="en-US" sz="2000" dirty="0"/>
              <a:t>逻辑模式间的映射，保证外模式不变，从而应用程序尽可能不变</a:t>
            </a:r>
            <a:endParaRPr lang="en-US" altLang="zh-CN" sz="2000" dirty="0"/>
          </a:p>
          <a:p>
            <a:pPr lvl="2">
              <a:lnSpc>
                <a:spcPct val="90000"/>
              </a:lnSpc>
              <a:defRPr/>
            </a:pPr>
            <a:r>
              <a:rPr lang="zh-CN" altLang="en-US" sz="2000" dirty="0"/>
              <a:t>应用程序基于外模式访问数据库</a:t>
            </a:r>
            <a:endParaRPr lang="en-US" altLang="zh-CN" sz="2000" dirty="0"/>
          </a:p>
        </p:txBody>
      </p:sp>
      <p:sp>
        <p:nvSpPr>
          <p:cNvPr id="40" name="箭头: 上弧形 39">
            <a:extLst>
              <a:ext uri="{FF2B5EF4-FFF2-40B4-BE49-F238E27FC236}">
                <a16:creationId xmlns:a16="http://schemas.microsoft.com/office/drawing/2014/main" id="{732595BF-987C-474A-9663-D54981AA1516}"/>
              </a:ext>
            </a:extLst>
          </p:cNvPr>
          <p:cNvSpPr/>
          <p:nvPr/>
        </p:nvSpPr>
        <p:spPr>
          <a:xfrm>
            <a:off x="5070542" y="3183727"/>
            <a:ext cx="897309" cy="352904"/>
          </a:xfrm>
          <a:prstGeom prst="curved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箭头: 上弧形 40">
            <a:extLst>
              <a:ext uri="{FF2B5EF4-FFF2-40B4-BE49-F238E27FC236}">
                <a16:creationId xmlns:a16="http://schemas.microsoft.com/office/drawing/2014/main" id="{3400B9B9-8B98-49DE-B18B-B499948691C8}"/>
              </a:ext>
            </a:extLst>
          </p:cNvPr>
          <p:cNvSpPr/>
          <p:nvPr/>
        </p:nvSpPr>
        <p:spPr>
          <a:xfrm>
            <a:off x="5107586" y="4659883"/>
            <a:ext cx="897309" cy="352904"/>
          </a:xfrm>
          <a:prstGeom prst="curved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73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F995F0-A860-45AF-A0E7-FF8BD8F03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070A7-D9C0-413D-A16B-1FBCB1A4853B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0FD476-0D78-4990-AF1F-628258E4D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1F53B13-EBFB-40D0-8A8D-57E4C6907A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0800" y="82169"/>
            <a:ext cx="11570400" cy="6997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1.4 </a:t>
            </a:r>
            <a:r>
              <a:rPr lang="en-US" altLang="zh-CN" dirty="0"/>
              <a:t>Database Language: </a:t>
            </a:r>
            <a:r>
              <a:rPr lang="en-US" altLang="en-US" dirty="0"/>
              <a:t>Data Definition Language (DDL)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A828AFF-9EFB-4D2A-8493-1DB72ADBA4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2415" y="851414"/>
            <a:ext cx="11570400" cy="5451001"/>
          </a:xfrm>
        </p:spPr>
        <p:txBody>
          <a:bodyPr>
            <a:noAutofit/>
          </a:bodyPr>
          <a:lstStyle/>
          <a:p>
            <a:r>
              <a:rPr lang="en-US" altLang="en-US" dirty="0"/>
              <a:t>Specification notation for defining the database schema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Example:	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r>
              <a:rPr lang="en-US" altLang="en-US" dirty="0"/>
              <a:t>DDL compiler generates a set of table templates stored in a </a:t>
            </a:r>
            <a:r>
              <a:rPr lang="en-US" altLang="en-US" b="1" i="1" dirty="0">
                <a:solidFill>
                  <a:srgbClr val="002060"/>
                </a:solidFill>
              </a:rPr>
              <a:t>data dictionary</a:t>
            </a:r>
          </a:p>
          <a:p>
            <a:r>
              <a:rPr lang="en-US" altLang="en-US" dirty="0"/>
              <a:t>Data dictionary contains metadata (i.e., data about data)</a:t>
            </a:r>
          </a:p>
          <a:p>
            <a:pPr lvl="1"/>
            <a:r>
              <a:rPr lang="en-US" altLang="en-US" dirty="0"/>
              <a:t>Database schema </a:t>
            </a:r>
          </a:p>
          <a:p>
            <a:pPr lvl="1"/>
            <a:r>
              <a:rPr lang="en-US" altLang="en-US" dirty="0"/>
              <a:t>Integrity constraints</a:t>
            </a:r>
          </a:p>
          <a:p>
            <a:pPr lvl="2"/>
            <a:r>
              <a:rPr lang="en-US" altLang="en-US" dirty="0"/>
              <a:t>Primary key (ID uniquely identifies instructors)</a:t>
            </a:r>
          </a:p>
          <a:p>
            <a:pPr lvl="1"/>
            <a:r>
              <a:rPr lang="en-US" altLang="en-US" dirty="0"/>
              <a:t>Authorization</a:t>
            </a:r>
          </a:p>
          <a:p>
            <a:pPr lvl="2"/>
            <a:r>
              <a:rPr lang="en-US" altLang="en-US" dirty="0"/>
              <a:t>Who can access what</a:t>
            </a:r>
          </a:p>
        </p:txBody>
      </p:sp>
    </p:spTree>
    <p:extLst>
      <p:ext uri="{BB962C8B-B14F-4D97-AF65-F5344CB8AC3E}">
        <p14:creationId xmlns:p14="http://schemas.microsoft.com/office/powerpoint/2010/main" val="4219817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DCABCC-41F9-4A7D-8A99-E7B4D636C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D7FD6-E39F-4C7F-A417-70A52F4A21A5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C161DD-CD36-4F6E-8EF7-87CECFDE1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F3DDC5E-1EBE-4162-88DD-5586425212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0800" y="82169"/>
            <a:ext cx="11570400" cy="6997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Database Language: </a:t>
            </a:r>
            <a:r>
              <a:rPr lang="en-US" altLang="en-US" dirty="0"/>
              <a:t>Data Manipulation Language (DML)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DB55DCE-8B04-4F98-96E7-88DED21AEE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8907" y="850739"/>
            <a:ext cx="11741954" cy="4973219"/>
          </a:xfrm>
        </p:spPr>
        <p:txBody>
          <a:bodyPr>
            <a:normAutofit/>
          </a:bodyPr>
          <a:lstStyle/>
          <a:p>
            <a:r>
              <a:rPr lang="en-US" altLang="en-US" dirty="0"/>
              <a:t>Language for accessing and updating the data organized by the appropriate data model</a:t>
            </a:r>
          </a:p>
          <a:p>
            <a:pPr lvl="1"/>
            <a:r>
              <a:rPr lang="en-US" altLang="en-US" dirty="0"/>
              <a:t>DML also known as query language</a:t>
            </a:r>
          </a:p>
          <a:p>
            <a:r>
              <a:rPr lang="en-US" altLang="en-US" dirty="0"/>
              <a:t>There are basically two types of data-manipulation language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cs typeface="ＭＳ Ｐゴシック" charset="0"/>
              </a:rPr>
              <a:t>Procedural DML </a:t>
            </a:r>
            <a:r>
              <a:rPr lang="en-US" altLang="en-US" dirty="0">
                <a:cs typeface="ＭＳ Ｐゴシック" charset="0"/>
              </a:rPr>
              <a:t>--  require a user to specify what data are needed and how to get those data.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cs typeface="ＭＳ Ｐゴシック" charset="0"/>
              </a:rPr>
              <a:t>Declarative DML  </a:t>
            </a:r>
            <a:r>
              <a:rPr lang="en-US" altLang="en-US" dirty="0">
                <a:cs typeface="ＭＳ Ｐゴシック" charset="0"/>
              </a:rPr>
              <a:t>-- require a user to specify what data are needed without specifying how to get those data. </a:t>
            </a:r>
          </a:p>
          <a:p>
            <a:r>
              <a:rPr lang="en-US" altLang="en-US" dirty="0"/>
              <a:t>Declarative DMLs are usually easier to learn and use than are procedural DMLs.  </a:t>
            </a:r>
          </a:p>
          <a:p>
            <a:r>
              <a:rPr lang="en-US" altLang="en-US" dirty="0"/>
              <a:t>Declarative DMLs are also referred to as non-procedural DMLs</a:t>
            </a:r>
          </a:p>
          <a:p>
            <a:r>
              <a:rPr lang="en-US" altLang="en-US" dirty="0"/>
              <a:t>The portion of a DML that involves information retrieval is called a </a:t>
            </a:r>
            <a:r>
              <a:rPr lang="en-US" altLang="en-US" b="1" dirty="0">
                <a:solidFill>
                  <a:srgbClr val="002060"/>
                </a:solidFill>
              </a:rPr>
              <a:t>query</a:t>
            </a:r>
            <a:r>
              <a:rPr lang="en-US" altLang="en-US" dirty="0"/>
              <a:t> language. 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51626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DD9AAC-E5EE-45C2-9715-9A47DE8A1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72E5F-3DDC-4404-B40F-06FD33244304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31ED84-508F-4967-80AB-7CA4718B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EE4B7D-F41F-4859-BE31-596F42155C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0800" y="82169"/>
            <a:ext cx="11570400" cy="6997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Database Language: </a:t>
            </a:r>
            <a:r>
              <a:rPr lang="en-US" altLang="en-US" dirty="0"/>
              <a:t>SQL Query Language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2554D75-89D2-4860-BD5D-37665AC2F5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6768" y="781965"/>
            <a:ext cx="11684431" cy="4102551"/>
          </a:xfrm>
        </p:spPr>
        <p:txBody>
          <a:bodyPr>
            <a:normAutofit/>
          </a:bodyPr>
          <a:lstStyle/>
          <a:p>
            <a:r>
              <a:rPr lang="en-US" altLang="en-US" dirty="0"/>
              <a:t>SQL  query language is nonprocedural. A query takes as input several tables (possibly only one) and always returns a single table.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Example 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ja-JP" dirty="0"/>
              <a:t>'Comp. Sci.'</a:t>
            </a:r>
            <a:endParaRPr lang="en-US" altLang="en-US" dirty="0"/>
          </a:p>
          <a:p>
            <a:r>
              <a:rPr lang="en-US" altLang="en-US" dirty="0"/>
              <a:t>SQL is </a:t>
            </a:r>
            <a:r>
              <a:rPr lang="en-US" altLang="en-US" b="1" dirty="0">
                <a:solidFill>
                  <a:srgbClr val="002060"/>
                </a:solidFill>
              </a:rPr>
              <a:t>NOT</a:t>
            </a:r>
            <a:r>
              <a:rPr lang="en-US" altLang="en-US" dirty="0"/>
              <a:t> a Turing machine equivalent language</a:t>
            </a:r>
          </a:p>
          <a:p>
            <a:pPr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4034538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AE3E75-EBA8-49EF-B069-23AAEF0A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9E32A-3AA6-46DE-B432-B64462CE6514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5B6D8D-A550-4504-B1E3-61B03458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F23D04B-7D3F-4C0C-8CE9-98550499C7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0800" y="82169"/>
            <a:ext cx="11570400" cy="6997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Database Language: </a:t>
            </a:r>
            <a:r>
              <a:rPr lang="en-US" altLang="en-US" dirty="0"/>
              <a:t>Database Access from Application Program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6D74CD8-13F8-4273-95C7-649D6BE8CD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3121" y="781965"/>
            <a:ext cx="11799826" cy="5919777"/>
          </a:xfrm>
        </p:spPr>
        <p:txBody>
          <a:bodyPr>
            <a:noAutofit/>
          </a:bodyPr>
          <a:lstStyle/>
          <a:p>
            <a:r>
              <a:rPr lang="en-US" altLang="en-US" dirty="0"/>
              <a:t>To be able to compute complex functions SQL is usually embedded in some higher-level language</a:t>
            </a:r>
          </a:p>
          <a:p>
            <a:r>
              <a:rPr lang="en-US" altLang="en-US" dirty="0">
                <a:highlight>
                  <a:srgbClr val="FFFF00"/>
                </a:highlight>
              </a:rPr>
              <a:t>Application programs generally access databases through one of</a:t>
            </a:r>
          </a:p>
          <a:p>
            <a:pPr lvl="1"/>
            <a:r>
              <a:rPr lang="en-US" altLang="en-US" dirty="0"/>
              <a:t>Language extensions to allow </a:t>
            </a:r>
            <a:r>
              <a:rPr lang="en-US" altLang="en-US" b="1" dirty="0">
                <a:solidFill>
                  <a:srgbClr val="C00000"/>
                </a:solidFill>
              </a:rPr>
              <a:t>embedded SQL</a:t>
            </a:r>
          </a:p>
          <a:p>
            <a:pPr lvl="1"/>
            <a:r>
              <a:rPr lang="en-US" altLang="en-US" b="1" dirty="0">
                <a:solidFill>
                  <a:srgbClr val="C00000"/>
                </a:solidFill>
              </a:rPr>
              <a:t>Application program interface </a:t>
            </a:r>
            <a:r>
              <a:rPr lang="en-US" altLang="en-US" dirty="0"/>
              <a:t>(e.g., ODBC/JDBC) which allow SQL queries to be sent to a database</a:t>
            </a:r>
          </a:p>
          <a:p>
            <a:r>
              <a:rPr lang="en-US" altLang="en-US" dirty="0"/>
              <a:t>Non-procedural query languages such as SQL are not as powerful as a universal Turing machine.</a:t>
            </a:r>
            <a:r>
              <a:rPr lang="en-US" altLang="en-US" dirty="0">
                <a:sym typeface="Symbol" panose="05050102010706020507" pitchFamily="18" charset="2"/>
              </a:rPr>
              <a:t>   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SQL does not support actions such as input from users, output to displays, or communication over the network. 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Such computations and actions must be written in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host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language</a:t>
            </a:r>
            <a:r>
              <a:rPr lang="en-US" altLang="en-US" dirty="0">
                <a:sym typeface="Symbol" panose="05050102010706020507" pitchFamily="18" charset="2"/>
              </a:rPr>
              <a:t>, such as C/C++, Java or Python, with embedded SQL queries that access the data in the database.</a:t>
            </a:r>
          </a:p>
          <a:p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Application programs </a:t>
            </a:r>
            <a:r>
              <a:rPr lang="en-US" altLang="en-US" dirty="0">
                <a:sym typeface="Symbol" panose="05050102010706020507" pitchFamily="18" charset="2"/>
              </a:rPr>
              <a:t>-- are programs that are used to interact with the database in this fashion.  </a:t>
            </a:r>
          </a:p>
        </p:txBody>
      </p:sp>
    </p:spTree>
    <p:extLst>
      <p:ext uri="{BB962C8B-B14F-4D97-AF65-F5344CB8AC3E}">
        <p14:creationId xmlns:p14="http://schemas.microsoft.com/office/powerpoint/2010/main" val="561882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720783-75F0-460B-AF1E-17D81A44B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B5785-9EC1-4832-A8A6-D0D1EE1077A3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668E3F-A74E-412C-AF95-CD5A905A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04DBD21-F7D7-4C90-A889-5AE653A9B9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0800" y="82169"/>
            <a:ext cx="11570400" cy="69979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1.5 Database Design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C2A36F6-EB65-4708-8101-D8B65DAAC6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7576" y="781965"/>
            <a:ext cx="5079572" cy="5993866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zh-CN" altLang="en-US" sz="2600" dirty="0"/>
              <a:t>从保持</a:t>
            </a:r>
            <a:r>
              <a:rPr lang="en-US" altLang="zh-CN" sz="2600" dirty="0"/>
              <a:t>data independence</a:t>
            </a:r>
            <a:r>
              <a:rPr lang="zh-CN" altLang="en-US" sz="2600" dirty="0"/>
              <a:t>角度出发，根据</a:t>
            </a:r>
            <a:r>
              <a:rPr lang="en-US" altLang="zh-CN" sz="2600" dirty="0"/>
              <a:t>data models</a:t>
            </a:r>
            <a:r>
              <a:rPr lang="zh-CN" altLang="en-US" sz="2600" dirty="0"/>
              <a:t>所定义的数据规范形式，在</a:t>
            </a:r>
            <a:r>
              <a:rPr lang="en-US" altLang="zh-CN" sz="2600" dirty="0" err="1"/>
              <a:t>view、logical</a:t>
            </a:r>
            <a:r>
              <a:rPr lang="en-US" altLang="zh-CN" sz="2600" dirty="0"/>
              <a:t> 、 physical</a:t>
            </a:r>
            <a:r>
              <a:rPr lang="zh-CN" altLang="en-US" sz="2600" dirty="0"/>
              <a:t>三个层次，通过</a:t>
            </a:r>
            <a:r>
              <a:rPr lang="en-US" altLang="zh-CN" sz="2600" dirty="0"/>
              <a:t>data abstraction</a:t>
            </a:r>
            <a:r>
              <a:rPr lang="zh-CN" altLang="en-US" sz="2600" dirty="0"/>
              <a:t>，经过概念设计、逻辑设计、 物理设计三个步骤，构造 面向具体应用领域的</a:t>
            </a:r>
            <a:r>
              <a:rPr lang="en-US" altLang="zh-CN" sz="2600" dirty="0"/>
              <a:t>DBS</a:t>
            </a:r>
            <a:r>
              <a:rPr lang="zh-CN" altLang="en-US" sz="2600" dirty="0"/>
              <a:t>的</a:t>
            </a:r>
            <a:r>
              <a:rPr lang="en-US" altLang="zh-CN" sz="2600" dirty="0"/>
              <a:t>  E-R diagrams,</a:t>
            </a:r>
            <a:r>
              <a:rPr lang="zh-CN" altLang="en-US" sz="2600" dirty="0"/>
              <a:t> </a:t>
            </a:r>
            <a:r>
              <a:rPr lang="en-US" altLang="zh-CN" sz="2600" dirty="0"/>
              <a:t>external schema/logical schema , internal schema</a:t>
            </a:r>
            <a:r>
              <a:rPr lang="zh-CN" altLang="en-US" sz="2600" dirty="0"/>
              <a:t>的集合, 得到</a:t>
            </a:r>
            <a:r>
              <a:rPr lang="en-US" altLang="zh-CN" sz="2600" dirty="0"/>
              <a:t>conceptual DB </a:t>
            </a:r>
            <a:r>
              <a:rPr lang="zh-CN" altLang="en-US" sz="2600" dirty="0"/>
              <a:t>、</a:t>
            </a:r>
            <a:r>
              <a:rPr lang="en-US" altLang="zh-CN" sz="2600" dirty="0"/>
              <a:t>logical DB </a:t>
            </a:r>
            <a:r>
              <a:rPr lang="zh-CN" altLang="en-US" sz="2600" dirty="0"/>
              <a:t>、</a:t>
            </a:r>
            <a:r>
              <a:rPr lang="en-US" altLang="zh-CN" sz="2600" dirty="0"/>
              <a:t>physical DB</a:t>
            </a:r>
            <a:r>
              <a:rPr lang="zh-CN" altLang="en-US" sz="2600" dirty="0"/>
              <a:t>设计结果</a:t>
            </a:r>
            <a:endParaRPr lang="en-US" altLang="zh-CN" sz="2600" dirty="0"/>
          </a:p>
          <a:p>
            <a:pPr eaLnBrk="1" hangingPunct="1"/>
            <a:r>
              <a:rPr lang="en-US" altLang="zh-CN" dirty="0"/>
              <a:t>As described in Fig.1.0.6</a:t>
            </a:r>
          </a:p>
          <a:p>
            <a:pPr lvl="1" eaLnBrk="1" hangingPunct="1"/>
            <a:r>
              <a:rPr lang="en-US" altLang="zh-CN" dirty="0"/>
              <a:t>conceptual design</a:t>
            </a:r>
          </a:p>
          <a:p>
            <a:pPr lvl="1" eaLnBrk="1" hangingPunct="1"/>
            <a:r>
              <a:rPr lang="en-US" altLang="zh-CN" dirty="0"/>
              <a:t>logical design</a:t>
            </a:r>
          </a:p>
          <a:p>
            <a:pPr lvl="1" eaLnBrk="1" hangingPunct="1"/>
            <a:r>
              <a:rPr lang="en-US" altLang="zh-CN" dirty="0"/>
              <a:t>physical design</a:t>
            </a:r>
            <a:r>
              <a:rPr lang="en-US" altLang="en-US" dirty="0"/>
              <a:t>      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E533E6-4E31-45BC-8937-0088A245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148" y="822477"/>
            <a:ext cx="6717276" cy="499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48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1.5 Database Design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197575" y="781965"/>
            <a:ext cx="5520319" cy="697886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从保持</a:t>
            </a:r>
            <a:r>
              <a:rPr lang="en-US" altLang="zh-CN" dirty="0"/>
              <a:t>data independence</a:t>
            </a:r>
            <a:r>
              <a:rPr lang="zh-CN" altLang="en-US" dirty="0"/>
              <a:t>角度出发，根据</a:t>
            </a:r>
            <a:r>
              <a:rPr lang="en-US" altLang="zh-CN" dirty="0"/>
              <a:t>data models</a:t>
            </a:r>
            <a:r>
              <a:rPr lang="zh-CN" altLang="en-US" dirty="0"/>
              <a:t>所定义的数据规范形式，在</a:t>
            </a:r>
            <a:r>
              <a:rPr lang="en-US" altLang="zh-CN" dirty="0" err="1"/>
              <a:t>view、logical</a:t>
            </a:r>
            <a:r>
              <a:rPr lang="en-US" altLang="zh-CN" dirty="0"/>
              <a:t> 、 physical</a:t>
            </a:r>
            <a:r>
              <a:rPr lang="zh-CN" altLang="en-US" dirty="0"/>
              <a:t>三个层次，采用</a:t>
            </a:r>
            <a:r>
              <a:rPr lang="en-US" altLang="zh-CN" dirty="0"/>
              <a:t>data abstraction</a:t>
            </a:r>
            <a:r>
              <a:rPr lang="zh-CN" altLang="en-US" dirty="0"/>
              <a:t>，通过</a:t>
            </a:r>
            <a:r>
              <a:rPr lang="en-US" altLang="zh-CN" dirty="0"/>
              <a:t>DB</a:t>
            </a:r>
            <a:r>
              <a:rPr lang="zh-CN" altLang="en-US" dirty="0"/>
              <a:t>概念设计、逻辑设计、 物理设计三个阶段，构造 面向具体应用领域的</a:t>
            </a:r>
            <a:r>
              <a:rPr lang="en-US" altLang="zh-CN" dirty="0"/>
              <a:t>DBS</a:t>
            </a:r>
            <a:r>
              <a:rPr lang="zh-CN" altLang="en-US" dirty="0"/>
              <a:t>的</a:t>
            </a:r>
            <a:r>
              <a:rPr lang="en-US" altLang="zh-CN" dirty="0"/>
              <a:t>  E-R diagrams,</a:t>
            </a:r>
            <a:r>
              <a:rPr lang="zh-CN" altLang="en-US" dirty="0"/>
              <a:t> </a:t>
            </a:r>
            <a:r>
              <a:rPr lang="en-US" altLang="zh-CN" dirty="0"/>
              <a:t>external schema/logical schema , internal schema</a:t>
            </a:r>
            <a:r>
              <a:rPr lang="zh-CN" altLang="en-US" dirty="0"/>
              <a:t>的集合, 得到</a:t>
            </a:r>
            <a:r>
              <a:rPr lang="en-US" altLang="zh-CN" dirty="0"/>
              <a:t>conceptual DBS </a:t>
            </a:r>
            <a:r>
              <a:rPr lang="zh-CN" altLang="en-US" dirty="0"/>
              <a:t>、</a:t>
            </a:r>
            <a:r>
              <a:rPr lang="en-US" altLang="zh-CN" dirty="0"/>
              <a:t>logical DBS </a:t>
            </a:r>
            <a:r>
              <a:rPr lang="zh-CN" altLang="en-US" dirty="0"/>
              <a:t>、</a:t>
            </a:r>
            <a:r>
              <a:rPr lang="en-US" altLang="zh-CN" dirty="0"/>
              <a:t>physical DBS</a:t>
            </a:r>
            <a:r>
              <a:rPr lang="zh-CN" altLang="en-US" dirty="0"/>
              <a:t>的设计结果</a:t>
            </a:r>
            <a:endParaRPr lang="en-US" altLang="zh-CN" dirty="0"/>
          </a:p>
          <a:p>
            <a:pPr eaLnBrk="1" hangingPunct="1"/>
            <a:r>
              <a:rPr lang="en-US" altLang="zh-CN" dirty="0"/>
              <a:t>As described in Fig.1.0.6</a:t>
            </a:r>
          </a:p>
          <a:p>
            <a:pPr lvl="1" eaLnBrk="1" hangingPunct="1"/>
            <a:r>
              <a:rPr lang="en-US" altLang="zh-CN" dirty="0"/>
              <a:t>conceptual design</a:t>
            </a:r>
          </a:p>
          <a:p>
            <a:pPr lvl="1" eaLnBrk="1" hangingPunct="1"/>
            <a:r>
              <a:rPr lang="en-US" altLang="zh-CN" dirty="0"/>
              <a:t>logical design</a:t>
            </a:r>
          </a:p>
          <a:p>
            <a:pPr lvl="1" eaLnBrk="1" hangingPunct="1"/>
            <a:r>
              <a:rPr lang="en-US" altLang="zh-CN" dirty="0"/>
              <a:t>physical design</a:t>
            </a:r>
            <a:r>
              <a:rPr lang="en-US" altLang="en-US" dirty="0"/>
              <a:t>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866919-F2B1-4DC1-A2C4-FFA7B3FB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894" y="835731"/>
            <a:ext cx="6418163" cy="464514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497EC1-ED67-4BD5-B7AB-1366F6EE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/>
              <a:t>Database 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EE4D9C-9E8E-4A45-BF95-9C1B6E6B6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Logical Design </a:t>
            </a:r>
          </a:p>
          <a:p>
            <a:pPr lvl="1"/>
            <a:r>
              <a:rPr lang="en-US" altLang="zh-CN" dirty="0"/>
              <a:t>d</a:t>
            </a:r>
            <a:r>
              <a:rPr lang="en-US" altLang="en-US" dirty="0"/>
              <a:t>eciding on the database schema. Database design requires that we find a </a:t>
            </a:r>
            <a:r>
              <a:rPr lang="ja-JP" altLang="en-US" dirty="0"/>
              <a:t>“</a:t>
            </a:r>
            <a:r>
              <a:rPr lang="en-US" altLang="ja-JP" dirty="0"/>
              <a:t>good</a:t>
            </a:r>
            <a:r>
              <a:rPr lang="ja-JP" altLang="en-US" dirty="0"/>
              <a:t>”</a:t>
            </a:r>
            <a:r>
              <a:rPr lang="en-US" altLang="ja-JP" dirty="0"/>
              <a:t> collection of relation schemas.</a:t>
            </a:r>
          </a:p>
          <a:p>
            <a:pPr lvl="2"/>
            <a:r>
              <a:rPr lang="en-US" altLang="en-US" dirty="0"/>
              <a:t>Business decision – What attributes should we record in the database?</a:t>
            </a:r>
          </a:p>
          <a:p>
            <a:pPr lvl="2"/>
            <a:r>
              <a:rPr lang="en-US" altLang="en-US" dirty="0"/>
              <a:t>Computer Science decision –  What relation schemas should we have and how should the attributes be distributed among the various relation schemas?</a:t>
            </a:r>
          </a:p>
          <a:p>
            <a:r>
              <a:rPr lang="en-US" altLang="en-US" dirty="0"/>
              <a:t>Physical Design</a:t>
            </a:r>
          </a:p>
          <a:p>
            <a:pPr lvl="1"/>
            <a:r>
              <a:rPr lang="en-US" altLang="en-US" dirty="0"/>
              <a:t>deciding on the physical layout of the database</a:t>
            </a:r>
          </a:p>
          <a:p>
            <a:pPr lvl="1"/>
            <a:r>
              <a:rPr lang="en-US" altLang="en-US" dirty="0"/>
              <a:t>depend on  DBMS platform              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11DC5E-CA6F-49B1-8975-803907CD3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4AB33-B097-4251-AE70-00657108A8CE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EDDC29-2D8D-4F1F-95E0-945951B9A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944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B03EB-DF75-42CA-A91F-2582E70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Concepts: DB, DBMS, DBS, DBAS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1D2C0F-6EDF-41C1-8D0E-2CDACA95E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0" y="772634"/>
            <a:ext cx="6001831" cy="5954737"/>
          </a:xfrm>
        </p:spPr>
        <p:txBody>
          <a:bodyPr>
            <a:noAutofit/>
          </a:bodyPr>
          <a:lstStyle/>
          <a:p>
            <a:pPr marL="342900" indent="-342900" eaLnBrk="1" hangingPunct="1"/>
            <a:r>
              <a:rPr lang="en-US" altLang="zh-CN" dirty="0"/>
              <a:t>Definitions in the textbook</a:t>
            </a:r>
          </a:p>
          <a:p>
            <a:pPr marL="742950" lvl="1" indent="-285750" eaLnBrk="1" hangingPunct="1"/>
            <a:r>
              <a:rPr lang="en-US" altLang="zh-CN" dirty="0">
                <a:latin typeface="+mn-lt"/>
              </a:rPr>
              <a:t>Database (DB) </a:t>
            </a:r>
          </a:p>
          <a:p>
            <a:pPr marL="922337" lvl="2" indent="-285750"/>
            <a:r>
              <a:rPr lang="en-US" altLang="zh-CN" dirty="0">
                <a:latin typeface="+mn-lt"/>
              </a:rPr>
              <a:t>a collection of interrelated data</a:t>
            </a:r>
          </a:p>
          <a:p>
            <a:pPr marL="922337" lvl="2" indent="-285750"/>
            <a:r>
              <a:rPr lang="en-US" altLang="zh-CN" dirty="0">
                <a:latin typeface="+mn-lt"/>
              </a:rPr>
              <a:t>stored in systems as files </a:t>
            </a:r>
          </a:p>
          <a:p>
            <a:pPr marL="742950" lvl="1" indent="-285750" eaLnBrk="1" hangingPunct="1"/>
            <a:r>
              <a:rPr lang="en-US" altLang="zh-CN" dirty="0">
                <a:latin typeface="+mn-lt"/>
              </a:rPr>
              <a:t>Database management system (DBMS), consisting of</a:t>
            </a:r>
          </a:p>
          <a:p>
            <a:pPr marL="922337" lvl="2" indent="-285750"/>
            <a:r>
              <a:rPr lang="en-US" altLang="zh-CN" dirty="0">
                <a:latin typeface="+mn-lt"/>
              </a:rPr>
              <a:t>DB, or a collection of interrelated data</a:t>
            </a:r>
            <a:endParaRPr lang="en-US" altLang="zh-CN" dirty="0"/>
          </a:p>
          <a:p>
            <a:pPr marL="922337" lvl="2" indent="-285750"/>
            <a:r>
              <a:rPr lang="en-US" altLang="zh-CN" dirty="0">
                <a:latin typeface="+mn-lt"/>
              </a:rPr>
              <a:t>a set of programs to access the data in DB</a:t>
            </a:r>
          </a:p>
          <a:p>
            <a:pPr marL="342900" indent="-342900"/>
            <a:r>
              <a:rPr lang="en-US" altLang="zh-CN" dirty="0"/>
              <a:t>Database system (DBS)</a:t>
            </a:r>
          </a:p>
          <a:p>
            <a:pPr marL="742950" lvl="1" indent="-285750"/>
            <a:r>
              <a:rPr lang="en-US" altLang="zh-CN" dirty="0">
                <a:latin typeface="+mn-lt"/>
              </a:rPr>
              <a:t>having the same definition as DBMS in the textbook</a:t>
            </a:r>
          </a:p>
          <a:p>
            <a:pPr marL="742950" lvl="1" indent="-285750"/>
            <a:r>
              <a:rPr lang="en-US" altLang="zh-CN" dirty="0">
                <a:latin typeface="+mn-lt"/>
              </a:rPr>
              <a:t>the term DBS and DBMS are used interchangeably in the textbook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E8ACFA-DC99-4DB4-B681-8C369E658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DE59-A416-4787-9B47-517FD7AD0E74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39B181-C5B4-40C2-9599-688B92E7F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970D210-1B9D-4562-80D1-C837625EB941}"/>
              </a:ext>
            </a:extLst>
          </p:cNvPr>
          <p:cNvSpPr txBox="1">
            <a:spLocks/>
          </p:cNvSpPr>
          <p:nvPr/>
        </p:nvSpPr>
        <p:spPr>
          <a:xfrm>
            <a:off x="6096000" y="805941"/>
            <a:ext cx="5769583" cy="5954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/>
            <a:r>
              <a:rPr lang="en-US" altLang="en-US" dirty="0"/>
              <a:t>Database systems are used to manage collections of data that are:</a:t>
            </a:r>
          </a:p>
          <a:p>
            <a:pPr lvl="1"/>
            <a:r>
              <a:rPr lang="en-US" altLang="en-US" dirty="0">
                <a:latin typeface="+mn-lt"/>
              </a:rPr>
              <a:t>Highly valuable</a:t>
            </a:r>
          </a:p>
          <a:p>
            <a:pPr lvl="1"/>
            <a:r>
              <a:rPr lang="en-US" altLang="en-US" dirty="0">
                <a:latin typeface="+mn-lt"/>
              </a:rPr>
              <a:t>Relatively large</a:t>
            </a:r>
          </a:p>
          <a:p>
            <a:pPr lvl="1"/>
            <a:r>
              <a:rPr lang="en-US" altLang="en-US" dirty="0">
                <a:latin typeface="+mn-lt"/>
              </a:rPr>
              <a:t>Accessed by multiple users and applications, often at the same time</a:t>
            </a:r>
            <a:endParaRPr lang="en-US" altLang="zh-CN" dirty="0">
              <a:latin typeface="+mn-lt"/>
            </a:endParaRPr>
          </a:p>
          <a:p>
            <a:pPr marL="342900" indent="-342900"/>
            <a:r>
              <a:rPr lang="en-US" altLang="zh-CN" dirty="0"/>
              <a:t>DBMS provides an environment that is both </a:t>
            </a:r>
            <a:r>
              <a:rPr lang="en-US" altLang="zh-CN" i="1" u="sng" dirty="0"/>
              <a:t>convenient</a:t>
            </a:r>
            <a:r>
              <a:rPr lang="en-US" altLang="zh-CN" dirty="0"/>
              <a:t> and </a:t>
            </a:r>
            <a:r>
              <a:rPr lang="en-US" altLang="zh-CN" i="1" u="sng" dirty="0"/>
              <a:t>efficient</a:t>
            </a:r>
            <a:r>
              <a:rPr lang="en-US" altLang="zh-CN" dirty="0"/>
              <a:t> for store and retrieve information </a:t>
            </a:r>
          </a:p>
          <a:p>
            <a:pPr marL="742950" lvl="1" indent="-285750"/>
            <a:r>
              <a:rPr lang="en-US" altLang="zh-CN" dirty="0">
                <a:latin typeface="+mn-lt"/>
              </a:rPr>
              <a:t>definition of structures for storage of information</a:t>
            </a:r>
          </a:p>
          <a:p>
            <a:pPr marL="742950" lvl="1" indent="-285750"/>
            <a:r>
              <a:rPr lang="en-US" altLang="zh-CN" dirty="0">
                <a:latin typeface="+mn-lt"/>
              </a:rPr>
              <a:t>data manipulation mechanisms</a:t>
            </a:r>
          </a:p>
          <a:p>
            <a:pPr marL="742950" lvl="1" indent="-285750"/>
            <a:r>
              <a:rPr lang="en-US" altLang="zh-CN" dirty="0">
                <a:latin typeface="+mn-lt"/>
              </a:rPr>
              <a:t>data safety mechanisms</a:t>
            </a:r>
          </a:p>
        </p:txBody>
      </p:sp>
    </p:spTree>
    <p:extLst>
      <p:ext uri="{BB962C8B-B14F-4D97-AF65-F5344CB8AC3E}">
        <p14:creationId xmlns:p14="http://schemas.microsoft.com/office/powerpoint/2010/main" val="432092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F9CA4-61D9-4E79-BB62-448A6988A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 </a:t>
            </a:r>
            <a:r>
              <a:rPr lang="en-US" altLang="en-US" dirty="0"/>
              <a:t>Database Engine/</a:t>
            </a:r>
            <a:r>
              <a:rPr lang="en-US" altLang="en-US" dirty="0">
                <a:solidFill>
                  <a:srgbClr val="C00000"/>
                </a:solidFill>
              </a:rPr>
              <a:t>DBMS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345176-5B36-4634-8F13-DB39D02AD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1" y="772634"/>
            <a:ext cx="5178079" cy="5813231"/>
          </a:xfrm>
        </p:spPr>
        <p:txBody>
          <a:bodyPr/>
          <a:lstStyle/>
          <a:p>
            <a:r>
              <a:rPr lang="en-US" altLang="en-US" dirty="0"/>
              <a:t>A database system is partitioned into modules that deal with each of the responsibilities of the overall system.  </a:t>
            </a:r>
          </a:p>
          <a:p>
            <a:r>
              <a:rPr lang="en-US" altLang="en-US" dirty="0"/>
              <a:t>The functional components of a database system can be divided into</a:t>
            </a:r>
          </a:p>
          <a:p>
            <a:pPr lvl="1"/>
            <a:r>
              <a:rPr lang="en-US" altLang="en-US" dirty="0"/>
              <a:t>query processor component</a:t>
            </a:r>
          </a:p>
          <a:p>
            <a:pPr lvl="1"/>
            <a:r>
              <a:rPr lang="en-US" altLang="en-US" dirty="0"/>
              <a:t>storage manager</a:t>
            </a:r>
          </a:p>
          <a:p>
            <a:pPr lvl="1"/>
            <a:r>
              <a:rPr lang="en-US" altLang="en-US" dirty="0"/>
              <a:t>transaction management component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BA1011-9ACC-4DC4-A820-2A197D985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9208-44B4-43EA-9661-C52001C811D3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4A8113-2193-4C2C-9040-12FA1A95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4ECA6B-1863-447C-8E46-CCF41B6AE5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828" b="-1"/>
          <a:stretch/>
        </p:blipFill>
        <p:spPr>
          <a:xfrm>
            <a:off x="5883825" y="781965"/>
            <a:ext cx="5489989" cy="56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86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C25F4D-1D00-4B32-8115-25051BB3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/>
              </a:rPr>
              <a:t>Storage Manager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B446AF-B099-4D6A-AEC3-CEA166795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6185076" cy="5813231"/>
          </a:xfrm>
        </p:spPr>
        <p:txBody>
          <a:bodyPr/>
          <a:lstStyle/>
          <a:p>
            <a:r>
              <a:rPr lang="en-US" altLang="en-US" dirty="0"/>
              <a:t>A program module that provides the interface between the low-level data stored in the database and the application programs and queries submitted to the system.</a:t>
            </a:r>
          </a:p>
          <a:p>
            <a:r>
              <a:rPr lang="en-US" altLang="en-US" dirty="0"/>
              <a:t>The storage manager is responsible to the following tasks: </a:t>
            </a:r>
          </a:p>
          <a:p>
            <a:pPr lvl="1"/>
            <a:r>
              <a:rPr lang="en-US" altLang="en-US" dirty="0"/>
              <a:t>Interaction with the OS file manager </a:t>
            </a:r>
          </a:p>
          <a:p>
            <a:pPr lvl="1"/>
            <a:r>
              <a:rPr lang="en-US" altLang="en-US" dirty="0"/>
              <a:t>Efficient storing, retrieving and updating of data</a:t>
            </a:r>
          </a:p>
          <a:p>
            <a:r>
              <a:rPr lang="en-US" altLang="en-US" dirty="0"/>
              <a:t>The storage manager components include:</a:t>
            </a:r>
          </a:p>
          <a:p>
            <a:pPr lvl="1"/>
            <a:r>
              <a:rPr lang="en-US" altLang="en-US" dirty="0"/>
              <a:t>Authorization and integrity manager</a:t>
            </a:r>
          </a:p>
          <a:p>
            <a:pPr lvl="1"/>
            <a:r>
              <a:rPr lang="en-US" altLang="en-US" dirty="0"/>
              <a:t>Transaction manager</a:t>
            </a:r>
          </a:p>
          <a:p>
            <a:pPr lvl="1"/>
            <a:r>
              <a:rPr lang="en-US" altLang="en-US" dirty="0"/>
              <a:t>File manager</a:t>
            </a:r>
          </a:p>
          <a:p>
            <a:pPr lvl="1"/>
            <a:r>
              <a:rPr lang="en-US" altLang="en-US" dirty="0"/>
              <a:t>Buffer manager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EA76E9-5BA3-4676-A1A6-534EB501F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A83E7-97D9-4F76-B782-A8FA85130716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E3BF17-E2FF-454C-AE7A-3215F749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DF17BB9-A84A-43B1-9CD4-C06F58E5C7DF}"/>
              </a:ext>
            </a:extLst>
          </p:cNvPr>
          <p:cNvSpPr txBox="1">
            <a:spLocks noChangeArrowheads="1"/>
          </p:cNvSpPr>
          <p:nvPr/>
        </p:nvSpPr>
        <p:spPr>
          <a:xfrm>
            <a:off x="6350925" y="781965"/>
            <a:ext cx="5562789" cy="5438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The storage manager implements several data structures as part of the physical system implementation:</a:t>
            </a:r>
          </a:p>
          <a:p>
            <a:pPr lvl="1"/>
            <a:r>
              <a:rPr lang="en-US" altLang="en-US" dirty="0"/>
              <a:t>Data files -- store the database itself</a:t>
            </a:r>
          </a:p>
          <a:p>
            <a:pPr lvl="1"/>
            <a:r>
              <a:rPr lang="en-US" altLang="en-US" dirty="0"/>
              <a:t>Data dictionary --  stores metadata about the structure of the database, in particular the schema of the database.</a:t>
            </a:r>
          </a:p>
          <a:p>
            <a:pPr lvl="1"/>
            <a:r>
              <a:rPr lang="en-US" altLang="en-US" dirty="0"/>
              <a:t>Indices --  can provide fast access to data items.  A database index provides pointers to those data items that hold a particular value.  </a:t>
            </a:r>
          </a:p>
          <a:p>
            <a:endParaRPr lang="en-US" altLang="en-US" dirty="0"/>
          </a:p>
          <a:p>
            <a:pPr lvl="1"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98874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925155-97C3-4DFE-8D33-2B98F3BF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Query Processor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0DB7F6-9DAD-4607-81C3-80B7CF67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11FF5-A663-48D0-BAFF-698147735AE9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5EF8A4-24FE-4B03-A3AB-B643FDDE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D461030-43BD-42A3-9592-2E2664143C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4182" y="781965"/>
            <a:ext cx="5804142" cy="6076035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The query processor components include:</a:t>
            </a:r>
          </a:p>
          <a:p>
            <a:pPr lvl="1"/>
            <a:r>
              <a:rPr lang="en-US" altLang="en-US" dirty="0"/>
              <a:t>DDL  interpreter --  interprets DDL statements and records the definitions in the data dictionary.</a:t>
            </a:r>
          </a:p>
          <a:p>
            <a:pPr lvl="1"/>
            <a:r>
              <a:rPr lang="en-US" altLang="en-US" dirty="0"/>
              <a:t>DML compiler -- translates DML statements in a query language into an evaluation plan consisting of low-level instructions that the query evaluation engine understands.</a:t>
            </a:r>
          </a:p>
          <a:p>
            <a:pPr lvl="2"/>
            <a:r>
              <a:rPr lang="en-US" altLang="en-US" dirty="0"/>
              <a:t>The DML compiler performs query optimization; that is, it picks the lowest cost evaluation plan from among the various alternatives.</a:t>
            </a:r>
          </a:p>
          <a:p>
            <a:pPr lvl="1"/>
            <a:r>
              <a:rPr lang="en-US" altLang="en-US" dirty="0"/>
              <a:t>Query evaluation engine -- executes low-level instructions generated by the DML compiler.</a:t>
            </a:r>
          </a:p>
          <a:p>
            <a:pPr lvl="1"/>
            <a:endParaRPr lang="en-US" altLang="en-US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1D20FAD7-DA5C-4C8F-A14E-C8D4614BE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871" y="972274"/>
            <a:ext cx="5970947" cy="3586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8067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63B92-9911-4778-BBDB-2F4170D2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Transaction Management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AAA5F-1CA7-41D0-B44A-B49A89203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>
                <a:sym typeface="Symbol" panose="05050102010706020507" pitchFamily="18" charset="2"/>
              </a:rPr>
              <a:t>A</a:t>
            </a:r>
            <a:r>
              <a:rPr lang="en-US" altLang="en-US" sz="2400" b="1" dirty="0">
                <a:solidFill>
                  <a:srgbClr val="002060"/>
                </a:solidFill>
                <a:sym typeface="Symbol" panose="05050102010706020507" pitchFamily="18" charset="2"/>
              </a:rPr>
              <a:t> transaction </a:t>
            </a:r>
            <a:r>
              <a:rPr lang="en-US" altLang="en-US" sz="2400" dirty="0"/>
              <a:t>is a collection of operations that performs a single logical function in a database application</a:t>
            </a:r>
          </a:p>
          <a:p>
            <a:r>
              <a:rPr lang="en-US" altLang="en-US" sz="2400" b="1" dirty="0">
                <a:solidFill>
                  <a:srgbClr val="002060"/>
                </a:solidFill>
                <a:sym typeface="Symbol" panose="05050102010706020507" pitchFamily="18" charset="2"/>
              </a:rPr>
              <a:t>Transaction-management component </a:t>
            </a:r>
            <a:r>
              <a:rPr lang="en-US" altLang="en-US" sz="2400" dirty="0"/>
              <a:t>ensures that the database remains in a consistent (correct) state despite system failures (e.g., power failures and operating system crashes) and transaction failures</a:t>
            </a:r>
          </a:p>
          <a:p>
            <a:r>
              <a:rPr lang="en-US" altLang="en-US" sz="2400" b="1" dirty="0">
                <a:solidFill>
                  <a:srgbClr val="002060"/>
                </a:solidFill>
                <a:sym typeface="Symbol" panose="05050102010706020507" pitchFamily="18" charset="2"/>
              </a:rPr>
              <a:t>Concurrency-control manager </a:t>
            </a:r>
            <a:r>
              <a:rPr lang="en-US" altLang="en-US" sz="2400" dirty="0"/>
              <a:t>controls the interaction among the concurrent transactions, to ensure the consistency of the database.</a:t>
            </a:r>
            <a:endParaRPr lang="en-US" altLang="en-US" sz="2400" b="1" dirty="0">
              <a:solidFill>
                <a:schemeClr val="tx2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647606-3734-4469-9CF7-3199C0A9A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7D5B-3EEC-4545-888B-982AD70615FF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38301B-42F2-4317-8AC6-F1305876A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9089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75F33-F767-4D9A-A1AB-22D82599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1.7 </a:t>
            </a:r>
            <a:r>
              <a:rPr lang="en-US" altLang="en-US" sz="2800" dirty="0">
                <a:effectLst/>
              </a:rPr>
              <a:t>Database Architecture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C3BA55-B499-4BA0-9AAE-5116FDD15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682838" cy="5813231"/>
          </a:xfrm>
        </p:spPr>
        <p:txBody>
          <a:bodyPr>
            <a:normAutofit/>
          </a:bodyPr>
          <a:lstStyle/>
          <a:p>
            <a:r>
              <a:rPr lang="en-US" altLang="en-US" dirty="0"/>
              <a:t>Centralized databases</a:t>
            </a:r>
          </a:p>
          <a:p>
            <a:pPr lvl="1"/>
            <a:r>
              <a:rPr lang="en-US" altLang="en-US" dirty="0"/>
              <a:t>One to a few cores, shared memory</a:t>
            </a:r>
          </a:p>
          <a:p>
            <a:pPr lvl="1"/>
            <a:r>
              <a:rPr lang="en-US" altLang="en-US" dirty="0"/>
              <a:t>E.g. SQL Server, MySQL, PostgreSQL</a:t>
            </a:r>
          </a:p>
          <a:p>
            <a:r>
              <a:rPr lang="en-US" altLang="en-US" dirty="0"/>
              <a:t>Client-server, in network environments</a:t>
            </a:r>
          </a:p>
          <a:p>
            <a:pPr lvl="1"/>
            <a:r>
              <a:rPr lang="en-US" altLang="en-US" dirty="0"/>
              <a:t>One server machine executes work on behalf of multiple client machines</a:t>
            </a:r>
          </a:p>
          <a:p>
            <a:r>
              <a:rPr lang="en-US" altLang="en-US" dirty="0"/>
              <a:t>Parallel databases</a:t>
            </a:r>
          </a:p>
          <a:p>
            <a:pPr lvl="1"/>
            <a:r>
              <a:rPr lang="en-US" altLang="en-US" dirty="0"/>
              <a:t>Many core shared memory</a:t>
            </a:r>
          </a:p>
          <a:p>
            <a:pPr lvl="1"/>
            <a:r>
              <a:rPr lang="en-US" altLang="en-US" dirty="0"/>
              <a:t>Shared disk</a:t>
            </a:r>
          </a:p>
          <a:p>
            <a:pPr lvl="1"/>
            <a:r>
              <a:rPr lang="en-US" altLang="en-US" dirty="0"/>
              <a:t>Shared nothing</a:t>
            </a:r>
          </a:p>
          <a:p>
            <a:r>
              <a:rPr lang="en-US" altLang="en-US" dirty="0"/>
              <a:t>Distributed databases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Geographical distribution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Schema/data heterogeneity</a:t>
            </a:r>
          </a:p>
          <a:p>
            <a:pPr lvl="1"/>
            <a:r>
              <a:rPr lang="en-US" altLang="zh-CN" dirty="0">
                <a:sym typeface="Symbol" panose="05050102010706020507" pitchFamily="18" charset="2"/>
              </a:rPr>
              <a:t>e.g. </a:t>
            </a:r>
            <a:r>
              <a:rPr lang="en-US" altLang="zh-CN" dirty="0" err="1">
                <a:sym typeface="Symbol" panose="05050102010706020507" pitchFamily="18" charset="2"/>
              </a:rPr>
              <a:t>openGauss</a:t>
            </a:r>
            <a:r>
              <a:rPr lang="en-US" altLang="zh-CN" dirty="0">
                <a:sym typeface="Symbol" panose="05050102010706020507" pitchFamily="18" charset="2"/>
              </a:rPr>
              <a:t>, </a:t>
            </a:r>
            <a:r>
              <a:rPr lang="en-US" altLang="zh-CN" dirty="0" err="1">
                <a:sym typeface="Symbol" panose="05050102010706020507" pitchFamily="18" charset="2"/>
              </a:rPr>
              <a:t>OceanBase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0A57F1-62A5-4E1B-87D5-7FA0806C7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D6C46-AECD-4666-90CA-701E5728069A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AA79AE-B9BA-4F0F-9198-50B69173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8894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042DCD-011B-4D3A-AA79-E7C41302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/>
              </a:rPr>
              <a:t>Database Architecture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EAA5D2-66DD-4911-8A9D-6E99ACF9A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6098266" cy="6351584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Database applications are usually partitioned into two or three parts</a:t>
            </a:r>
          </a:p>
          <a:p>
            <a:pPr lvl="1"/>
            <a:r>
              <a:rPr lang="en-US" altLang="en-US" dirty="0"/>
              <a:t>Two-tier architecture --  the application resides at the client machine, where it invokes database system functionality at the server machine</a:t>
            </a:r>
          </a:p>
          <a:p>
            <a:pPr lvl="1"/>
            <a:r>
              <a:rPr lang="en-US" altLang="en-US" dirty="0"/>
              <a:t>Three-tier architecture -- the client machine acts as a front end and does not contain any direct database calls.  </a:t>
            </a:r>
          </a:p>
          <a:p>
            <a:pPr lvl="2"/>
            <a:r>
              <a:rPr lang="en-US" altLang="en-US" dirty="0"/>
              <a:t>The client end communicates with an application server, usually through a forms interface.  </a:t>
            </a:r>
          </a:p>
          <a:p>
            <a:pPr lvl="2"/>
            <a:r>
              <a:rPr lang="en-US" altLang="en-US" dirty="0"/>
              <a:t>The application server in turn communicates with a database system to access data. 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7FB5CF-A012-4AF0-B195-2FA3F991B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5181-D862-48B9-8C15-B6258CEA251C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A73A54-55E2-48C8-8810-5B833BD4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pic>
        <p:nvPicPr>
          <p:cNvPr id="13" name="Graphic 2">
            <a:extLst>
              <a:ext uri="{FF2B5EF4-FFF2-40B4-BE49-F238E27FC236}">
                <a16:creationId xmlns:a16="http://schemas.microsoft.com/office/drawing/2014/main" id="{3D34809E-69CE-46EF-A964-94501F398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3719" y="1558626"/>
            <a:ext cx="5829919" cy="37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18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DDE2E6-BA7C-4D4C-929E-B1FF941C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1.8 Database Users and Administrators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C9F8C7-DB18-4F3D-8DB1-8CA559C79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1" y="772634"/>
            <a:ext cx="4223167" cy="3683619"/>
          </a:xfrm>
        </p:spPr>
        <p:txBody>
          <a:bodyPr/>
          <a:lstStyle/>
          <a:p>
            <a:r>
              <a:rPr lang="en-US" altLang="zh-CN" dirty="0"/>
              <a:t>Four categories of users</a:t>
            </a:r>
          </a:p>
          <a:p>
            <a:pPr lvl="1"/>
            <a:r>
              <a:rPr lang="en-US" altLang="zh-CN" dirty="0"/>
              <a:t>with different purposes and access modes 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3F0A68-57C5-4750-A364-52D82D9DA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66EAB-8B23-4153-AD5E-E9B035AB9317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E1CBA6-5CA7-4039-AD1A-18ADDD0E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5B2015D-8B84-4F3F-B2D8-A86514CEE9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46320"/>
          <a:stretch/>
        </p:blipFill>
        <p:spPr>
          <a:xfrm>
            <a:off x="4501404" y="873888"/>
            <a:ext cx="7132109" cy="550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4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BFD6A-6626-43C1-943D-0C031735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/>
              </a:rPr>
              <a:t>Database Administrator/DBA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B41824-06D4-49F1-AA6C-BC24D618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person who has central control over the system is called a </a:t>
            </a:r>
            <a:r>
              <a:rPr lang="en-US" altLang="zh-CN" b="1" dirty="0">
                <a:solidFill>
                  <a:srgbClr val="002060"/>
                </a:solidFill>
              </a:rPr>
              <a:t>database administrator </a:t>
            </a:r>
            <a:r>
              <a:rPr lang="en-US" altLang="zh-CN" b="1" dirty="0"/>
              <a:t>(</a:t>
            </a:r>
            <a:r>
              <a:rPr lang="en-US" altLang="zh-CN" b="1" dirty="0">
                <a:solidFill>
                  <a:srgbClr val="002060"/>
                </a:solidFill>
              </a:rPr>
              <a:t>DBA</a:t>
            </a:r>
            <a:r>
              <a:rPr lang="en-US" altLang="zh-CN" b="1" dirty="0"/>
              <a:t>).  </a:t>
            </a:r>
            <a:r>
              <a:rPr lang="en-US" altLang="zh-CN" dirty="0"/>
              <a:t>Functions of a </a:t>
            </a:r>
            <a:r>
              <a:rPr lang="en-US" altLang="zh-CN" dirty="0">
                <a:solidFill>
                  <a:srgbClr val="FF0000"/>
                </a:solidFill>
              </a:rPr>
              <a:t>DBA</a:t>
            </a:r>
            <a:r>
              <a:rPr lang="en-US" altLang="zh-CN" dirty="0"/>
              <a:t> include:   </a:t>
            </a:r>
            <a:r>
              <a:rPr lang="en-US" altLang="zh-CN" b="1" dirty="0">
                <a:solidFill>
                  <a:srgbClr val="C00000"/>
                </a:solidFill>
              </a:rPr>
              <a:t>DBS</a:t>
            </a:r>
            <a:r>
              <a:rPr lang="zh-CN" altLang="en-US" b="1" dirty="0">
                <a:solidFill>
                  <a:srgbClr val="C00000"/>
                </a:solidFill>
              </a:rPr>
              <a:t>运维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en-US" altLang="en-US" dirty="0"/>
              <a:t>Schema definition</a:t>
            </a:r>
          </a:p>
          <a:p>
            <a:pPr lvl="1"/>
            <a:r>
              <a:rPr lang="en-US" altLang="en-US" dirty="0"/>
              <a:t>Storage structure and access-method definition</a:t>
            </a:r>
          </a:p>
          <a:p>
            <a:pPr lvl="1"/>
            <a:r>
              <a:rPr lang="en-US" altLang="en-US" dirty="0"/>
              <a:t>Schema and physical-organization modification</a:t>
            </a:r>
          </a:p>
          <a:p>
            <a:pPr lvl="1"/>
            <a:r>
              <a:rPr lang="en-US" altLang="en-US" dirty="0"/>
              <a:t>Granting of authorization for data access</a:t>
            </a:r>
          </a:p>
          <a:p>
            <a:pPr lvl="1"/>
            <a:r>
              <a:rPr lang="en-US" altLang="en-US" dirty="0"/>
              <a:t>Routine maintenance</a:t>
            </a:r>
          </a:p>
          <a:p>
            <a:pPr lvl="1"/>
            <a:r>
              <a:rPr lang="en-US" altLang="en-US" dirty="0"/>
              <a:t>Periodically backing up the database</a:t>
            </a:r>
          </a:p>
          <a:p>
            <a:pPr lvl="1"/>
            <a:r>
              <a:rPr lang="en-US" altLang="en-US" dirty="0"/>
              <a:t>Ensuring that enough free disk space is available for normal operations, and upgrading disk space as required</a:t>
            </a:r>
          </a:p>
          <a:p>
            <a:pPr lvl="1"/>
            <a:r>
              <a:rPr lang="en-US" altLang="en-US" dirty="0"/>
              <a:t>Monitoring jobs running on the database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云（原生）数据库</a:t>
            </a:r>
            <a:r>
              <a:rPr lang="zh-CN" altLang="en-US" dirty="0"/>
              <a:t>降维打击</a:t>
            </a:r>
            <a:r>
              <a:rPr lang="en-US" altLang="zh-CN" dirty="0"/>
              <a:t>DBA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A84415-56F2-4B92-9D32-813466E6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E8CA-F1DF-4590-85E6-40A8A48CC6CF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62C1DA-0810-4AB7-89C2-92248D244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9813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91AF7-4630-4156-A371-D1465C60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/>
              </a:rPr>
              <a:t>1.9 History of Database Systems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81208D-D228-41A9-B3E4-6598B3A39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1" y="772634"/>
            <a:ext cx="8248503" cy="5813231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1950s and early 1960s</a:t>
            </a:r>
          </a:p>
          <a:p>
            <a:pPr lvl="1"/>
            <a:r>
              <a:rPr lang="en-US" altLang="en-US" dirty="0"/>
              <a:t>Data processing using magnetic tapes for storage</a:t>
            </a:r>
          </a:p>
          <a:p>
            <a:pPr lvl="2"/>
            <a:r>
              <a:rPr lang="en-US" altLang="en-US" dirty="0"/>
              <a:t>Tapes provided only sequential access</a:t>
            </a:r>
          </a:p>
          <a:p>
            <a:pPr lvl="1"/>
            <a:r>
              <a:rPr lang="en-US" altLang="en-US" dirty="0"/>
              <a:t>Punched cards for input</a:t>
            </a:r>
          </a:p>
          <a:p>
            <a:r>
              <a:rPr lang="en-US" altLang="en-US" dirty="0"/>
              <a:t>Late 1960s and 1970s</a:t>
            </a:r>
          </a:p>
          <a:p>
            <a:pPr lvl="1"/>
            <a:r>
              <a:rPr lang="en-US" altLang="en-US" dirty="0"/>
              <a:t>Hard disks allowed direct access to data</a:t>
            </a:r>
          </a:p>
          <a:p>
            <a:pPr lvl="1"/>
            <a:r>
              <a:rPr lang="en-US" altLang="en-US" dirty="0">
                <a:highlight>
                  <a:srgbClr val="FFFF00"/>
                </a:highlight>
              </a:rPr>
              <a:t>Network and hierarchical data models </a:t>
            </a:r>
            <a:r>
              <a:rPr lang="en-US" altLang="en-US" dirty="0"/>
              <a:t>in widespread use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Ted Codd </a:t>
            </a:r>
            <a:r>
              <a:rPr lang="en-US" altLang="en-US" dirty="0"/>
              <a:t>defines the </a:t>
            </a:r>
            <a:r>
              <a:rPr lang="en-US" altLang="en-US" u="sng" dirty="0"/>
              <a:t>relational data model</a:t>
            </a:r>
            <a:r>
              <a:rPr lang="en-US" altLang="en-US" dirty="0"/>
              <a:t>, in 1971</a:t>
            </a:r>
          </a:p>
          <a:p>
            <a:pPr lvl="2"/>
            <a:r>
              <a:rPr lang="en-US" altLang="en-US" dirty="0"/>
              <a:t>win the ACM Turing Award for this work</a:t>
            </a:r>
          </a:p>
          <a:p>
            <a:pPr lvl="2"/>
            <a:r>
              <a:rPr lang="en-US" altLang="en-US" dirty="0"/>
              <a:t>IBM Research begins </a:t>
            </a:r>
            <a:r>
              <a:rPr lang="en-US" altLang="en-US" dirty="0">
                <a:solidFill>
                  <a:srgbClr val="C00000"/>
                </a:solidFill>
              </a:rPr>
              <a:t>System R</a:t>
            </a:r>
            <a:r>
              <a:rPr lang="en-US" altLang="en-US" dirty="0"/>
              <a:t> prototype</a:t>
            </a:r>
          </a:p>
          <a:p>
            <a:pPr lvl="2"/>
            <a:r>
              <a:rPr lang="en-US" altLang="en-US" dirty="0"/>
              <a:t>UC Berkeley (</a:t>
            </a:r>
            <a:r>
              <a:rPr lang="en-US" altLang="en-US" dirty="0">
                <a:solidFill>
                  <a:srgbClr val="C00000"/>
                </a:solidFill>
              </a:rPr>
              <a:t>Michael </a:t>
            </a:r>
            <a:r>
              <a:rPr lang="en-US" altLang="en-US" dirty="0" err="1">
                <a:solidFill>
                  <a:srgbClr val="C00000"/>
                </a:solidFill>
              </a:rPr>
              <a:t>Stonebraker</a:t>
            </a:r>
            <a:r>
              <a:rPr lang="en-US" altLang="en-US" dirty="0"/>
              <a:t>) begins </a:t>
            </a:r>
            <a:r>
              <a:rPr lang="en-US" altLang="en-US" dirty="0">
                <a:solidFill>
                  <a:srgbClr val="C00000"/>
                </a:solidFill>
              </a:rPr>
              <a:t>Ingres</a:t>
            </a:r>
            <a:r>
              <a:rPr lang="en-US" altLang="en-US" dirty="0"/>
              <a:t> prototype</a:t>
            </a:r>
          </a:p>
          <a:p>
            <a:pPr lvl="2"/>
            <a:r>
              <a:rPr lang="en-US" altLang="en-US" dirty="0">
                <a:solidFill>
                  <a:srgbClr val="C00000"/>
                </a:solidFill>
              </a:rPr>
              <a:t>Oracle</a:t>
            </a:r>
            <a:r>
              <a:rPr lang="en-US" altLang="en-US" dirty="0"/>
              <a:t> releases first commercial relational database</a:t>
            </a:r>
          </a:p>
          <a:p>
            <a:pPr lvl="1"/>
            <a:r>
              <a:rPr lang="en-US" altLang="en-US" dirty="0"/>
              <a:t>High-performance (for the era) transaction processing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1FB5AA-8C3B-4901-B9CD-B57A07443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63F6-D6B0-4AAD-9EE5-6701D88A61B5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D27999-5CB3-420C-8E79-897F31F25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8BC6516-6C36-45C0-AE01-5728320BD1D1}"/>
              </a:ext>
            </a:extLst>
          </p:cNvPr>
          <p:cNvGrpSpPr/>
          <p:nvPr/>
        </p:nvGrpSpPr>
        <p:grpSpPr>
          <a:xfrm>
            <a:off x="8043648" y="781965"/>
            <a:ext cx="3953831" cy="5993866"/>
            <a:chOff x="8043648" y="781965"/>
            <a:chExt cx="3953831" cy="599386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E0882C-9E6B-4D2B-8C17-97E1B65C6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6810" y="4750670"/>
              <a:ext cx="1962414" cy="1399411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097D405-ACDF-4E2B-9F48-B9C8DA4B1AED}"/>
                </a:ext>
              </a:extLst>
            </p:cNvPr>
            <p:cNvSpPr txBox="1"/>
            <p:nvPr/>
          </p:nvSpPr>
          <p:spPr>
            <a:xfrm>
              <a:off x="8362993" y="6129500"/>
              <a:ext cx="21652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dirty="0">
                  <a:solidFill>
                    <a:srgbClr val="FF0000"/>
                  </a:solidFill>
                </a:rPr>
                <a:t>Michael </a:t>
              </a:r>
              <a:r>
                <a:rPr lang="en-US" altLang="en-US" dirty="0" err="1">
                  <a:solidFill>
                    <a:srgbClr val="FF0000"/>
                  </a:solidFill>
                </a:rPr>
                <a:t>Stonebraker</a:t>
              </a:r>
              <a:endParaRPr lang="en-US" altLang="zh-CN" dirty="0">
                <a:solidFill>
                  <a:srgbClr val="FF0000"/>
                </a:solidFill>
              </a:endParaRPr>
            </a:p>
            <a:p>
              <a:pPr algn="ctr"/>
              <a:r>
                <a:rPr lang="en-US" altLang="zh-CN" dirty="0"/>
                <a:t>Turing Award 2014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7C2A73F-E733-4265-A2A0-164058D829C3}"/>
                </a:ext>
              </a:extLst>
            </p:cNvPr>
            <p:cNvSpPr txBox="1"/>
            <p:nvPr/>
          </p:nvSpPr>
          <p:spPr>
            <a:xfrm>
              <a:off x="9475896" y="868729"/>
              <a:ext cx="22367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0" dirty="0">
                  <a:solidFill>
                    <a:srgbClr val="FF0000"/>
                  </a:solidFill>
                  <a:effectLst/>
                </a:rPr>
                <a:t>Charles W. Bachman</a:t>
              </a:r>
            </a:p>
            <a:p>
              <a:r>
                <a:rPr lang="en-US" altLang="zh-CN" dirty="0"/>
                <a:t>Turing Award 1973</a:t>
              </a:r>
              <a:endParaRPr lang="zh-CN" altLang="en-US" dirty="0"/>
            </a:p>
            <a:p>
              <a:r>
                <a:rPr lang="zh-CN" altLang="en-US" sz="1400" b="1" i="0" dirty="0">
                  <a:solidFill>
                    <a:srgbClr val="666666"/>
                  </a:solidFill>
                  <a:effectLst/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主持设计开发最早的网状数据库管理系统</a:t>
              </a:r>
              <a:r>
                <a:rPr lang="en-US" altLang="zh-CN" sz="1400" b="1" i="0" dirty="0">
                  <a:solidFill>
                    <a:srgbClr val="666666"/>
                  </a:solidFill>
                  <a:effectLst/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IDS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92C75D7-2E35-48D7-8A32-E243BB33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2289" y="863815"/>
              <a:ext cx="956393" cy="1206196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D81555C-F088-455B-B822-DBA5CE2AB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0096" y="2268261"/>
              <a:ext cx="1080267" cy="1479965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7F3CAFF-B784-4D72-A6A4-3A6B1FBC50C9}"/>
                </a:ext>
              </a:extLst>
            </p:cNvPr>
            <p:cNvSpPr txBox="1"/>
            <p:nvPr/>
          </p:nvSpPr>
          <p:spPr>
            <a:xfrm>
              <a:off x="8100012" y="3700656"/>
              <a:ext cx="194720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Ted Codd</a:t>
              </a:r>
            </a:p>
            <a:p>
              <a:pPr algn="ctr"/>
              <a:r>
                <a:rPr lang="en-US" altLang="zh-CN" dirty="0"/>
                <a:t>Turing Award 1981</a:t>
              </a:r>
              <a:endParaRPr lang="zh-CN" altLang="en-US" dirty="0"/>
            </a:p>
            <a:p>
              <a:pPr algn="ctr"/>
              <a:r>
                <a:rPr lang="zh-CN" altLang="en-US" sz="1400" dirty="0">
                  <a:solidFill>
                    <a:srgbClr val="4D4D4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关系数据库之父</a:t>
              </a:r>
              <a:endParaRPr lang="en-US" altLang="zh-CN" sz="14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B463F4-1F87-4E19-86ED-416E1A4579B8}"/>
                </a:ext>
              </a:extLst>
            </p:cNvPr>
            <p:cNvSpPr txBox="1"/>
            <p:nvPr/>
          </p:nvSpPr>
          <p:spPr>
            <a:xfrm>
              <a:off x="9929488" y="3683462"/>
              <a:ext cx="206415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James Gray </a:t>
              </a:r>
            </a:p>
            <a:p>
              <a:pPr algn="ctr"/>
              <a:r>
                <a:rPr lang="en-US" altLang="zh-CN" dirty="0"/>
                <a:t>Turing Award 1995 </a:t>
              </a:r>
            </a:p>
            <a:p>
              <a:pPr algn="ctr"/>
              <a:r>
                <a:rPr lang="zh-CN" altLang="en-US" sz="1400" b="0" i="0" dirty="0">
                  <a:solidFill>
                    <a:srgbClr val="4D4D4D"/>
                  </a:solidFill>
                  <a:effectLst/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数据库事务</a:t>
              </a:r>
              <a:r>
                <a:rPr lang="en-US" altLang="zh-CN" sz="1400" b="0" i="0" dirty="0">
                  <a:solidFill>
                    <a:srgbClr val="4D4D4D"/>
                  </a:solidFill>
                  <a:effectLst/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/</a:t>
              </a:r>
              <a:r>
                <a:rPr lang="zh-CN" altLang="en-US" sz="1400" b="0" i="0" dirty="0">
                  <a:solidFill>
                    <a:srgbClr val="4D4D4D"/>
                  </a:solidFill>
                  <a:effectLst/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完整性</a:t>
              </a:r>
              <a:r>
                <a:rPr lang="en-US" altLang="zh-CN" sz="1400" b="0" i="0" dirty="0">
                  <a:solidFill>
                    <a:srgbClr val="4D4D4D"/>
                  </a:solidFill>
                  <a:effectLst/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/</a:t>
              </a:r>
              <a:r>
                <a:rPr lang="zh-CN" altLang="en-US" sz="1400" b="0" i="0" dirty="0">
                  <a:solidFill>
                    <a:srgbClr val="4D4D4D"/>
                  </a:solidFill>
                  <a:effectLst/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安全性，</a:t>
              </a:r>
              <a:r>
                <a:rPr lang="en-US" altLang="zh-CN" sz="1400" b="0" i="0" dirty="0">
                  <a:solidFill>
                    <a:srgbClr val="4D4D4D"/>
                  </a:solidFill>
                  <a:effectLst/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SQL Server 7.0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F290AB3-BC13-4AA7-B6B7-5EFF0E06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99035" y="2269399"/>
              <a:ext cx="1091149" cy="1466546"/>
            </a:xfrm>
            <a:prstGeom prst="rect">
              <a:avLst/>
            </a:prstGeom>
          </p:spPr>
        </p:pic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FAA5BEC3-4B84-4DC6-BF49-021CA5574D9C}"/>
                </a:ext>
              </a:extLst>
            </p:cNvPr>
            <p:cNvSpPr/>
            <p:nvPr/>
          </p:nvSpPr>
          <p:spPr>
            <a:xfrm>
              <a:off x="8043648" y="781965"/>
              <a:ext cx="3953831" cy="5993866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9566F63-4925-46F8-A09E-1997F023FB67}"/>
                </a:ext>
              </a:extLst>
            </p:cNvPr>
            <p:cNvSpPr txBox="1"/>
            <p:nvPr/>
          </p:nvSpPr>
          <p:spPr>
            <a:xfrm flipH="1">
              <a:off x="10575936" y="5071437"/>
              <a:ext cx="140166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0" i="0" dirty="0">
                  <a:solidFill>
                    <a:srgbClr val="000000"/>
                  </a:solidFill>
                  <a:effectLst/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对现代数据库系统底层的概念与实践所做出的基础性贡献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；</a:t>
              </a:r>
              <a:endParaRPr lang="en-US" altLang="zh-CN" sz="1000" b="0" i="0" dirty="0">
                <a:solidFill>
                  <a:srgbClr val="0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en-US" altLang="zh-CN" sz="10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SQL Server/Sybase</a:t>
              </a:r>
              <a:r>
                <a:rPr lang="zh-CN" altLang="en-US" sz="10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奠基人</a:t>
              </a:r>
              <a:endPara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19" name="Picture 4" descr="images">
            <a:extLst>
              <a:ext uri="{FF2B5EF4-FFF2-40B4-BE49-F238E27FC236}">
                <a16:creationId xmlns:a16="http://schemas.microsoft.com/office/drawing/2014/main" id="{4ADF2D7D-3810-4D83-999C-9A4A77AE3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818" y="7331"/>
            <a:ext cx="686182" cy="81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9545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533B4-1F3F-4261-A081-D93FFD55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2800" dirty="0">
                <a:effectLst/>
              </a:rPr>
              <a:t>History of Database Systems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03861-5D49-4432-B609-67888FE9F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5897638" cy="561659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1980s: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Research relational prototypes evolve into commercial systems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SQL becomes industrial standard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Parallel and distributed database systems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Wisconsin, IBM, Teradata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Object-oriented database systems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1990s: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Large decision support and </a:t>
            </a:r>
            <a:r>
              <a:rPr lang="en-US" altLang="en-US" dirty="0">
                <a:solidFill>
                  <a:srgbClr val="C00000"/>
                </a:solidFill>
              </a:rPr>
              <a:t>data-mining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数据挖掘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  <a:r>
              <a:rPr lang="en-US" altLang="en-US" dirty="0"/>
              <a:t> applications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Large multi-terabyte </a:t>
            </a:r>
            <a:r>
              <a:rPr lang="en-US" altLang="en-US" dirty="0">
                <a:solidFill>
                  <a:srgbClr val="C00000"/>
                </a:solidFill>
              </a:rPr>
              <a:t>data warehouses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数据仓库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  <a:endParaRPr lang="en-US" altLang="en-US" dirty="0">
              <a:solidFill>
                <a:srgbClr val="C0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en-US" dirty="0"/>
              <a:t>Emergence of Web commerce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E3A8C6-D915-4A5B-AAE9-76F0CF28C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0CB4-BC87-4DA3-99B2-60BF660792F9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CB0088-7BFD-474D-9E1A-808A85FB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7C0D6EF-E7D8-427D-8F9E-D80FA977EA97}"/>
              </a:ext>
            </a:extLst>
          </p:cNvPr>
          <p:cNvSpPr txBox="1">
            <a:spLocks noChangeArrowheads="1"/>
          </p:cNvSpPr>
          <p:nvPr/>
        </p:nvSpPr>
        <p:spPr>
          <a:xfrm>
            <a:off x="5983562" y="782638"/>
            <a:ext cx="5897638" cy="5890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dirty="0"/>
              <a:t>2000s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Big data storage systems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Google </a:t>
            </a:r>
            <a:r>
              <a:rPr lang="en-US" altLang="en-US" dirty="0" err="1">
                <a:solidFill>
                  <a:srgbClr val="C00000"/>
                </a:solidFill>
              </a:rPr>
              <a:t>BigTable</a:t>
            </a:r>
            <a:r>
              <a:rPr lang="en-US" altLang="en-US" dirty="0"/>
              <a:t>, Yahoo </a:t>
            </a:r>
            <a:r>
              <a:rPr lang="en-US" altLang="en-US" dirty="0" err="1"/>
              <a:t>PNuts</a:t>
            </a:r>
            <a:r>
              <a:rPr lang="en-US" altLang="en-US" dirty="0"/>
              <a:t>, Amazon,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“</a:t>
            </a:r>
            <a:r>
              <a:rPr lang="en-US" altLang="ja-JP" dirty="0">
                <a:solidFill>
                  <a:srgbClr val="C00000"/>
                </a:solidFill>
              </a:rPr>
              <a:t>NoSQL</a:t>
            </a:r>
            <a:r>
              <a:rPr lang="en-US" altLang="en-US" dirty="0"/>
              <a:t>”</a:t>
            </a:r>
            <a:r>
              <a:rPr lang="en-US" altLang="ja-JP" dirty="0"/>
              <a:t> systems.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Big data analysis: beyond SQL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Map reduce and friends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2010s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SQL reloaded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SQL front end to Map Reduce systems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Massively parallel database systems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Multi-core main-memory databases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US" altLang="zh-CN" dirty="0"/>
              <a:t>Recent years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数据仓库</a:t>
            </a:r>
            <a:r>
              <a:rPr lang="en-US" altLang="zh-CN" dirty="0"/>
              <a:t>/</a:t>
            </a:r>
            <a:r>
              <a:rPr lang="zh-CN" altLang="en-US" dirty="0"/>
              <a:t>数据中台</a:t>
            </a:r>
            <a:r>
              <a:rPr lang="en-US" altLang="zh-CN" dirty="0"/>
              <a:t>/</a:t>
            </a:r>
            <a:r>
              <a:rPr lang="zh-CN" altLang="en-US" dirty="0"/>
              <a:t>数据集市</a:t>
            </a:r>
            <a:r>
              <a:rPr lang="en-US" altLang="zh-CN" dirty="0"/>
              <a:t>/</a:t>
            </a:r>
            <a:r>
              <a:rPr lang="zh-CN" altLang="en-US" dirty="0"/>
              <a:t>数据湖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zh-CN" altLang="en-US" dirty="0"/>
              <a:t>云原生数据库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4376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B03EB-DF75-42CA-A91F-2582E70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Concepts: DB, DBMS, DBS, DBAS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1D2C0F-6EDF-41C1-8D0E-2CDACA95E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1" y="772634"/>
            <a:ext cx="5725652" cy="6170606"/>
          </a:xfrm>
        </p:spPr>
        <p:txBody>
          <a:bodyPr>
            <a:normAutofit/>
          </a:bodyPr>
          <a:lstStyle/>
          <a:p>
            <a:pPr marL="342900" indent="-342900" eaLnBrk="1" hangingPunct="1"/>
            <a:r>
              <a:rPr lang="en-US" altLang="zh-CN" dirty="0"/>
              <a:t>Definitions </a:t>
            </a:r>
            <a:r>
              <a:rPr lang="en-US" altLang="zh-CN" i="1" dirty="0"/>
              <a:t>in other textbooks</a:t>
            </a:r>
            <a:endParaRPr lang="en-US" altLang="zh-CN" dirty="0"/>
          </a:p>
          <a:p>
            <a:pPr marL="742950" lvl="1" indent="-285750" eaLnBrk="1" hangingPunct="1"/>
            <a:r>
              <a:rPr lang="en-US" altLang="zh-CN" dirty="0">
                <a:latin typeface="+mn-lt"/>
              </a:rPr>
              <a:t>Database(</a:t>
            </a:r>
            <a:r>
              <a:rPr lang="en-US" altLang="zh-CN" dirty="0">
                <a:solidFill>
                  <a:schemeClr val="folHlink"/>
                </a:solidFill>
                <a:latin typeface="+mn-lt"/>
              </a:rPr>
              <a:t>DB</a:t>
            </a:r>
            <a:r>
              <a:rPr lang="en-US" altLang="zh-CN" b="1" dirty="0">
                <a:latin typeface="+mn-lt"/>
              </a:rPr>
              <a:t>)</a:t>
            </a:r>
            <a:r>
              <a:rPr lang="en-US" altLang="zh-CN" dirty="0">
                <a:latin typeface="+mn-lt"/>
              </a:rPr>
              <a:t> </a:t>
            </a:r>
          </a:p>
          <a:p>
            <a:pPr marL="922337" lvl="2" indent="-285750"/>
            <a:r>
              <a:rPr lang="en-US" altLang="zh-CN" dirty="0"/>
              <a:t>a collection of interrelated data</a:t>
            </a:r>
            <a:r>
              <a:rPr lang="en-US" altLang="zh-CN" i="1" dirty="0"/>
              <a:t> , stored in systems as files</a:t>
            </a:r>
          </a:p>
          <a:p>
            <a:pPr lvl="1" eaLnBrk="1" hangingPunct="1"/>
            <a:r>
              <a:rPr lang="en-US" altLang="zh-CN" dirty="0">
                <a:latin typeface="+mn-lt"/>
              </a:rPr>
              <a:t>Database management system (</a:t>
            </a:r>
            <a:r>
              <a:rPr lang="en-US" altLang="zh-CN" dirty="0">
                <a:solidFill>
                  <a:schemeClr val="folHlink"/>
                </a:solidFill>
                <a:latin typeface="+mn-lt"/>
              </a:rPr>
              <a:t>DBMS</a:t>
            </a:r>
            <a:r>
              <a:rPr lang="en-US" altLang="zh-CN" dirty="0">
                <a:latin typeface="+mn-lt"/>
              </a:rPr>
              <a:t>) </a:t>
            </a:r>
          </a:p>
          <a:p>
            <a:pPr lvl="2"/>
            <a:r>
              <a:rPr lang="en-US" altLang="zh-CN" dirty="0"/>
              <a:t>a system/mechanism to manage data in DB</a:t>
            </a:r>
            <a:endParaRPr lang="en-US" altLang="zh-CN" i="1" dirty="0"/>
          </a:p>
          <a:p>
            <a:pPr lvl="2"/>
            <a:r>
              <a:rPr lang="en-US" altLang="zh-CN" i="1" dirty="0"/>
              <a:t>or:  </a:t>
            </a:r>
            <a:r>
              <a:rPr lang="en-US" altLang="zh-CN" dirty="0"/>
              <a:t>set of </a:t>
            </a:r>
            <a:r>
              <a:rPr lang="en-US" altLang="zh-CN" i="1" dirty="0">
                <a:solidFill>
                  <a:schemeClr val="folHlink"/>
                </a:solidFill>
              </a:rPr>
              <a:t>programs</a:t>
            </a:r>
            <a:r>
              <a:rPr lang="en-US" altLang="zh-CN" dirty="0"/>
              <a:t> to access the data in DB</a:t>
            </a:r>
            <a:endParaRPr lang="en-US" altLang="zh-CN" i="1" dirty="0"/>
          </a:p>
          <a:p>
            <a:pPr lvl="1" eaLnBrk="1" hangingPunct="1"/>
            <a:r>
              <a:rPr lang="en-US" altLang="zh-CN" dirty="0">
                <a:latin typeface="+mn-lt"/>
              </a:rPr>
              <a:t>Database system(DBS)</a:t>
            </a:r>
          </a:p>
          <a:p>
            <a:pPr lvl="2"/>
            <a:r>
              <a:rPr lang="en-US" altLang="zh-CN" dirty="0"/>
              <a:t>DB + DBMS + Users/Administers</a:t>
            </a:r>
            <a:endParaRPr lang="en-US" altLang="zh-CN" i="1" dirty="0"/>
          </a:p>
          <a:p>
            <a:pPr lvl="1" eaLnBrk="1" hangingPunct="1"/>
            <a:r>
              <a:rPr lang="en-US" altLang="zh-CN" dirty="0">
                <a:latin typeface="+mn-lt"/>
              </a:rPr>
              <a:t>Database application system</a:t>
            </a:r>
          </a:p>
          <a:p>
            <a:pPr lvl="2"/>
            <a:r>
              <a:rPr lang="en-US" altLang="zh-CN" dirty="0"/>
              <a:t>DB + DBMS + </a:t>
            </a:r>
            <a:r>
              <a:rPr lang="en-US" altLang="zh-CN" i="1" u="sng" dirty="0"/>
              <a:t>Application programs</a:t>
            </a:r>
            <a:r>
              <a:rPr lang="en-US" altLang="zh-CN" dirty="0"/>
              <a:t> + Users/Administers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E8ACFA-DC99-4DB4-B681-8C369E658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DE59-A416-4787-9B47-517FD7AD0E74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39B181-C5B4-40C2-9599-688B92E7F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60" name="Line 1026">
            <a:extLst>
              <a:ext uri="{FF2B5EF4-FFF2-40B4-BE49-F238E27FC236}">
                <a16:creationId xmlns:a16="http://schemas.microsoft.com/office/drawing/2014/main" id="{5B668E5E-DF8E-4848-A6E8-59BFB951BC9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9725" y="4242595"/>
            <a:ext cx="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1" name="Group 1027">
            <a:extLst>
              <a:ext uri="{FF2B5EF4-FFF2-40B4-BE49-F238E27FC236}">
                <a16:creationId xmlns:a16="http://schemas.microsoft.com/office/drawing/2014/main" id="{C4D2B497-0EA8-4685-94D4-0537C5D5C781}"/>
              </a:ext>
            </a:extLst>
          </p:cNvPr>
          <p:cNvGrpSpPr>
            <a:grpSpLocks/>
          </p:cNvGrpSpPr>
          <p:nvPr/>
        </p:nvGrpSpPr>
        <p:grpSpPr bwMode="auto">
          <a:xfrm>
            <a:off x="6872718" y="3608471"/>
            <a:ext cx="650875" cy="528638"/>
            <a:chOff x="2119" y="7370"/>
            <a:chExt cx="1155" cy="471"/>
          </a:xfrm>
        </p:grpSpPr>
        <p:sp>
          <p:nvSpPr>
            <p:cNvPr id="62" name="Rectangle 1028">
              <a:extLst>
                <a:ext uri="{FF2B5EF4-FFF2-40B4-BE49-F238E27FC236}">
                  <a16:creationId xmlns:a16="http://schemas.microsoft.com/office/drawing/2014/main" id="{FB593D4D-078F-4009-A5ED-FC0A2BA31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7370"/>
              <a:ext cx="1050" cy="31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+mn-lt"/>
              </a:endParaRPr>
            </a:p>
          </p:txBody>
        </p:sp>
        <p:sp>
          <p:nvSpPr>
            <p:cNvPr id="63" name="Line 1029">
              <a:extLst>
                <a:ext uri="{FF2B5EF4-FFF2-40B4-BE49-F238E27FC236}">
                  <a16:creationId xmlns:a16="http://schemas.microsoft.com/office/drawing/2014/main" id="{F8BC2ABB-E72B-496A-8BE1-26B097E57F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19" y="7684"/>
              <a:ext cx="105" cy="1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030">
              <a:extLst>
                <a:ext uri="{FF2B5EF4-FFF2-40B4-BE49-F238E27FC236}">
                  <a16:creationId xmlns:a16="http://schemas.microsoft.com/office/drawing/2014/main" id="{E3E6C2F1-AFA0-486D-971A-D12A8568D3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9" y="7684"/>
              <a:ext cx="105" cy="1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Line 1031">
              <a:extLst>
                <a:ext uri="{FF2B5EF4-FFF2-40B4-BE49-F238E27FC236}">
                  <a16:creationId xmlns:a16="http://schemas.microsoft.com/office/drawing/2014/main" id="{C1E970E2-BA60-4F60-BCCA-767C8ABC3F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9" y="7841"/>
              <a:ext cx="10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6" name="Group 1032">
            <a:extLst>
              <a:ext uri="{FF2B5EF4-FFF2-40B4-BE49-F238E27FC236}">
                <a16:creationId xmlns:a16="http://schemas.microsoft.com/office/drawing/2014/main" id="{1487E540-BDDF-415E-88F2-B3A63950708D}"/>
              </a:ext>
            </a:extLst>
          </p:cNvPr>
          <p:cNvGrpSpPr>
            <a:grpSpLocks/>
          </p:cNvGrpSpPr>
          <p:nvPr/>
        </p:nvGrpSpPr>
        <p:grpSpPr bwMode="auto">
          <a:xfrm>
            <a:off x="6091111" y="1014610"/>
            <a:ext cx="403225" cy="806450"/>
            <a:chOff x="1909" y="7527"/>
            <a:chExt cx="420" cy="628"/>
          </a:xfrm>
        </p:grpSpPr>
        <p:grpSp>
          <p:nvGrpSpPr>
            <p:cNvPr id="67" name="Group 1033">
              <a:extLst>
                <a:ext uri="{FF2B5EF4-FFF2-40B4-BE49-F238E27FC236}">
                  <a16:creationId xmlns:a16="http://schemas.microsoft.com/office/drawing/2014/main" id="{5E5B826F-93EB-469A-8943-370226FAA0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9" y="7527"/>
              <a:ext cx="261" cy="628"/>
              <a:chOff x="1909" y="7527"/>
              <a:chExt cx="261" cy="628"/>
            </a:xfrm>
          </p:grpSpPr>
          <p:sp>
            <p:nvSpPr>
              <p:cNvPr id="69" name="AutoShape 1034">
                <a:extLst>
                  <a:ext uri="{FF2B5EF4-FFF2-40B4-BE49-F238E27FC236}">
                    <a16:creationId xmlns:a16="http://schemas.microsoft.com/office/drawing/2014/main" id="{851D830C-B55A-4B68-BAE2-0AF6BC1FB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5" y="7527"/>
                <a:ext cx="105" cy="142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+mn-lt"/>
                </a:endParaRPr>
              </a:p>
            </p:txBody>
          </p:sp>
          <p:sp>
            <p:nvSpPr>
              <p:cNvPr id="70" name="Arc 1035">
                <a:extLst>
                  <a:ext uri="{FF2B5EF4-FFF2-40B4-BE49-F238E27FC236}">
                    <a16:creationId xmlns:a16="http://schemas.microsoft.com/office/drawing/2014/main" id="{82EFDE49-2DB7-4CE0-8CA5-211248AB6D4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08" y="7684"/>
                <a:ext cx="105" cy="31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Line 1036">
                <a:extLst>
                  <a:ext uri="{FF2B5EF4-FFF2-40B4-BE49-F238E27FC236}">
                    <a16:creationId xmlns:a16="http://schemas.microsoft.com/office/drawing/2014/main" id="{74F9B1A4-DD96-46C1-94A6-B8E9D7DC20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4" y="7998"/>
                <a:ext cx="105" cy="1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Line 1037">
                <a:extLst>
                  <a:ext uri="{FF2B5EF4-FFF2-40B4-BE49-F238E27FC236}">
                    <a16:creationId xmlns:a16="http://schemas.microsoft.com/office/drawing/2014/main" id="{471A3311-A6F1-4A64-8B86-88F03C9D04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09" y="7998"/>
                <a:ext cx="105" cy="1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" name="Line 1038">
              <a:extLst>
                <a:ext uri="{FF2B5EF4-FFF2-40B4-BE49-F238E27FC236}">
                  <a16:creationId xmlns:a16="http://schemas.microsoft.com/office/drawing/2014/main" id="{586F5C07-3CF9-44E0-BE07-E0D7F5763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9" y="7684"/>
              <a:ext cx="210" cy="1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3" name="AutoShape 1039">
            <a:extLst>
              <a:ext uri="{FF2B5EF4-FFF2-40B4-BE49-F238E27FC236}">
                <a16:creationId xmlns:a16="http://schemas.microsoft.com/office/drawing/2014/main" id="{EDF95DB8-61AF-4DBE-9AEE-C642BE878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6491" y="2061452"/>
            <a:ext cx="1512888" cy="1209675"/>
          </a:xfrm>
          <a:prstGeom prst="hexagon">
            <a:avLst>
              <a:gd name="adj" fmla="val 31266"/>
              <a:gd name="vf" fmla="val 11547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190800" r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+mn-lt"/>
              </a:rPr>
              <a:t>DBMS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err="1">
                <a:latin typeface="+mn-lt"/>
              </a:rPr>
              <a:t>e.g.openGauss</a:t>
            </a:r>
            <a:endParaRPr lang="en-US" altLang="zh-CN" sz="1800" dirty="0">
              <a:latin typeface="+mn-lt"/>
            </a:endParaRPr>
          </a:p>
        </p:txBody>
      </p:sp>
      <p:sp>
        <p:nvSpPr>
          <p:cNvPr id="74" name="AutoShape 1040">
            <a:extLst>
              <a:ext uri="{FF2B5EF4-FFF2-40B4-BE49-F238E27FC236}">
                <a16:creationId xmlns:a16="http://schemas.microsoft.com/office/drawing/2014/main" id="{73E73DB7-520E-466F-9E1B-12A000F9A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7245" y="1588378"/>
            <a:ext cx="1231255" cy="2020094"/>
          </a:xfrm>
          <a:prstGeom prst="can">
            <a:avLst>
              <a:gd name="adj" fmla="val 30504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+mn-lt"/>
            </a:endParaRPr>
          </a:p>
        </p:txBody>
      </p:sp>
      <p:grpSp>
        <p:nvGrpSpPr>
          <p:cNvPr id="75" name="Group 1041">
            <a:extLst>
              <a:ext uri="{FF2B5EF4-FFF2-40B4-BE49-F238E27FC236}">
                <a16:creationId xmlns:a16="http://schemas.microsoft.com/office/drawing/2014/main" id="{3FCC8C0C-71D4-4FD3-89A9-F2F03E7E229F}"/>
              </a:ext>
            </a:extLst>
          </p:cNvPr>
          <p:cNvGrpSpPr>
            <a:grpSpLocks/>
          </p:cNvGrpSpPr>
          <p:nvPr/>
        </p:nvGrpSpPr>
        <p:grpSpPr bwMode="auto">
          <a:xfrm>
            <a:off x="10640753" y="2107108"/>
            <a:ext cx="1008063" cy="1411288"/>
            <a:chOff x="7474" y="6271"/>
            <a:chExt cx="1050" cy="1099"/>
          </a:xfrm>
        </p:grpSpPr>
        <p:sp>
          <p:nvSpPr>
            <p:cNvPr id="76" name="Rectangle 1042">
              <a:extLst>
                <a:ext uri="{FF2B5EF4-FFF2-40B4-BE49-F238E27FC236}">
                  <a16:creationId xmlns:a16="http://schemas.microsoft.com/office/drawing/2014/main" id="{F8D14283-24DE-46E3-88AA-AADC6E2E2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4" y="6271"/>
              <a:ext cx="420" cy="15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+mn-lt"/>
              </a:endParaRPr>
            </a:p>
          </p:txBody>
        </p:sp>
        <p:sp>
          <p:nvSpPr>
            <p:cNvPr id="77" name="Rectangle 1043">
              <a:extLst>
                <a:ext uri="{FF2B5EF4-FFF2-40B4-BE49-F238E27FC236}">
                  <a16:creationId xmlns:a16="http://schemas.microsoft.com/office/drawing/2014/main" id="{85568AC3-DFEF-4154-8155-76AABB9BA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4" y="6742"/>
              <a:ext cx="420" cy="15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+mn-lt"/>
              </a:endParaRPr>
            </a:p>
          </p:txBody>
        </p:sp>
        <p:sp>
          <p:nvSpPr>
            <p:cNvPr id="78" name="Rectangle 1044">
              <a:extLst>
                <a:ext uri="{FF2B5EF4-FFF2-40B4-BE49-F238E27FC236}">
                  <a16:creationId xmlns:a16="http://schemas.microsoft.com/office/drawing/2014/main" id="{34E3AB17-C98B-458D-99E9-1B179F911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4" y="6742"/>
              <a:ext cx="420" cy="15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+mn-lt"/>
              </a:endParaRPr>
            </a:p>
          </p:txBody>
        </p:sp>
        <p:sp>
          <p:nvSpPr>
            <p:cNvPr id="79" name="Rectangle 1045">
              <a:extLst>
                <a:ext uri="{FF2B5EF4-FFF2-40B4-BE49-F238E27FC236}">
                  <a16:creationId xmlns:a16="http://schemas.microsoft.com/office/drawing/2014/main" id="{64162E70-2482-42CA-BCAB-526D97785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9" y="7213"/>
              <a:ext cx="420" cy="15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+mn-lt"/>
              </a:endParaRPr>
            </a:p>
          </p:txBody>
        </p:sp>
        <p:sp>
          <p:nvSpPr>
            <p:cNvPr id="80" name="Line 1046">
              <a:extLst>
                <a:ext uri="{FF2B5EF4-FFF2-40B4-BE49-F238E27FC236}">
                  <a16:creationId xmlns:a16="http://schemas.microsoft.com/office/drawing/2014/main" id="{DC987BA1-5BB0-4027-A8D5-A4F4C74B75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4" y="6428"/>
              <a:ext cx="0" cy="31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Line 1047">
              <a:extLst>
                <a:ext uri="{FF2B5EF4-FFF2-40B4-BE49-F238E27FC236}">
                  <a16:creationId xmlns:a16="http://schemas.microsoft.com/office/drawing/2014/main" id="{4498C140-C9A7-4E33-B7A9-64171FAE69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9" y="6899"/>
              <a:ext cx="105" cy="31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Line 1048">
              <a:extLst>
                <a:ext uri="{FF2B5EF4-FFF2-40B4-BE49-F238E27FC236}">
                  <a16:creationId xmlns:a16="http://schemas.microsoft.com/office/drawing/2014/main" id="{D590E6F6-E1B5-488C-AE89-91E6A45A04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04" y="6899"/>
              <a:ext cx="105" cy="31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3" name="Line 1049">
            <a:extLst>
              <a:ext uri="{FF2B5EF4-FFF2-40B4-BE49-F238E27FC236}">
                <a16:creationId xmlns:a16="http://schemas.microsoft.com/office/drawing/2014/main" id="{41D96DA5-052C-4C22-B3D7-26E3A95BEE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90491" y="2663114"/>
            <a:ext cx="330607" cy="7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" name="Line 1050">
            <a:extLst>
              <a:ext uri="{FF2B5EF4-FFF2-40B4-BE49-F238E27FC236}">
                <a16:creationId xmlns:a16="http://schemas.microsoft.com/office/drawing/2014/main" id="{40EBDA79-083C-4BC6-B6E8-F5D1A98FA5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7580" y="1580442"/>
            <a:ext cx="930524" cy="68262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5" name="Line 1051">
            <a:extLst>
              <a:ext uri="{FF2B5EF4-FFF2-40B4-BE49-F238E27FC236}">
                <a16:creationId xmlns:a16="http://schemas.microsoft.com/office/drawing/2014/main" id="{0DA95FB0-B1D2-430E-B861-00313A153E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18223" y="2412290"/>
            <a:ext cx="748268" cy="25399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" name="Line 1052">
            <a:extLst>
              <a:ext uri="{FF2B5EF4-FFF2-40B4-BE49-F238E27FC236}">
                <a16:creationId xmlns:a16="http://schemas.microsoft.com/office/drawing/2014/main" id="{F0071F67-ED4F-4764-8402-092A19762F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3537" y="3052052"/>
            <a:ext cx="1351553" cy="70008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" name="Text Box 1053">
            <a:extLst>
              <a:ext uri="{FF2B5EF4-FFF2-40B4-BE49-F238E27FC236}">
                <a16:creationId xmlns:a16="http://schemas.microsoft.com/office/drawing/2014/main" id="{4AF18B0A-5FB1-41F6-A0DD-3C3BF34C8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4867" y="1141402"/>
            <a:ext cx="1382713" cy="6826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tIns="11880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A50021"/>
                </a:solidFill>
                <a:latin typeface="+mn-lt"/>
              </a:rPr>
              <a:t>application program 1</a:t>
            </a:r>
          </a:p>
        </p:txBody>
      </p:sp>
      <p:sp>
        <p:nvSpPr>
          <p:cNvPr id="88" name="Text Box 1055">
            <a:extLst>
              <a:ext uri="{FF2B5EF4-FFF2-40B4-BE49-F238E27FC236}">
                <a16:creationId xmlns:a16="http://schemas.microsoft.com/office/drawing/2014/main" id="{4074BD69-C58D-45D1-8319-303069D81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5708" y="1652898"/>
            <a:ext cx="811713" cy="2402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+mn-lt"/>
              </a:rPr>
              <a:t>DB file</a:t>
            </a:r>
          </a:p>
        </p:txBody>
      </p:sp>
      <p:sp>
        <p:nvSpPr>
          <p:cNvPr id="89" name="Text Box 1056">
            <a:extLst>
              <a:ext uri="{FF2B5EF4-FFF2-40B4-BE49-F238E27FC236}">
                <a16:creationId xmlns:a16="http://schemas.microsoft.com/office/drawing/2014/main" id="{7F602F94-4540-464D-82CB-313F5474A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814" y="2902827"/>
            <a:ext cx="46166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latin typeface="+mn-lt"/>
              </a:rPr>
              <a:t>…</a:t>
            </a:r>
          </a:p>
        </p:txBody>
      </p:sp>
      <p:grpSp>
        <p:nvGrpSpPr>
          <p:cNvPr id="90" name="Group 1057">
            <a:extLst>
              <a:ext uri="{FF2B5EF4-FFF2-40B4-BE49-F238E27FC236}">
                <a16:creationId xmlns:a16="http://schemas.microsoft.com/office/drawing/2014/main" id="{814F2774-6434-4281-A4CF-757DF8662703}"/>
              </a:ext>
            </a:extLst>
          </p:cNvPr>
          <p:cNvGrpSpPr>
            <a:grpSpLocks/>
          </p:cNvGrpSpPr>
          <p:nvPr/>
        </p:nvGrpSpPr>
        <p:grpSpPr bwMode="auto">
          <a:xfrm>
            <a:off x="6509672" y="3521939"/>
            <a:ext cx="403225" cy="806450"/>
            <a:chOff x="1909" y="7527"/>
            <a:chExt cx="420" cy="628"/>
          </a:xfrm>
        </p:grpSpPr>
        <p:grpSp>
          <p:nvGrpSpPr>
            <p:cNvPr id="91" name="Group 1058">
              <a:extLst>
                <a:ext uri="{FF2B5EF4-FFF2-40B4-BE49-F238E27FC236}">
                  <a16:creationId xmlns:a16="http://schemas.microsoft.com/office/drawing/2014/main" id="{CEB55B71-EA9D-4B6B-B395-F4C6748937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9" y="7527"/>
              <a:ext cx="261" cy="628"/>
              <a:chOff x="1909" y="7527"/>
              <a:chExt cx="261" cy="628"/>
            </a:xfrm>
          </p:grpSpPr>
          <p:sp>
            <p:nvSpPr>
              <p:cNvPr id="93" name="AutoShape 1059">
                <a:extLst>
                  <a:ext uri="{FF2B5EF4-FFF2-40B4-BE49-F238E27FC236}">
                    <a16:creationId xmlns:a16="http://schemas.microsoft.com/office/drawing/2014/main" id="{9EC3ADF3-C974-484B-BD84-BB6253872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5" y="7527"/>
                <a:ext cx="105" cy="142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+mn-lt"/>
                </a:endParaRPr>
              </a:p>
            </p:txBody>
          </p:sp>
          <p:sp>
            <p:nvSpPr>
              <p:cNvPr id="94" name="Arc 1060">
                <a:extLst>
                  <a:ext uri="{FF2B5EF4-FFF2-40B4-BE49-F238E27FC236}">
                    <a16:creationId xmlns:a16="http://schemas.microsoft.com/office/drawing/2014/main" id="{023C4856-50D8-4245-899B-258AE648AB7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08" y="7684"/>
                <a:ext cx="105" cy="31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Line 1061">
                <a:extLst>
                  <a:ext uri="{FF2B5EF4-FFF2-40B4-BE49-F238E27FC236}">
                    <a16:creationId xmlns:a16="http://schemas.microsoft.com/office/drawing/2014/main" id="{A3C42C02-59B6-44F7-992E-20FE589420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4" y="7998"/>
                <a:ext cx="105" cy="1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Line 1062">
                <a:extLst>
                  <a:ext uri="{FF2B5EF4-FFF2-40B4-BE49-F238E27FC236}">
                    <a16:creationId xmlns:a16="http://schemas.microsoft.com/office/drawing/2014/main" id="{A66D45A9-A77D-4E3C-B5E7-1C5B78ECE8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09" y="7998"/>
                <a:ext cx="105" cy="1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2" name="Line 1063">
              <a:extLst>
                <a:ext uri="{FF2B5EF4-FFF2-40B4-BE49-F238E27FC236}">
                  <a16:creationId xmlns:a16="http://schemas.microsoft.com/office/drawing/2014/main" id="{CF52C136-1861-4F42-BBDD-83BE56322F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9" y="7684"/>
              <a:ext cx="210" cy="1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7" name="Group 1064">
            <a:extLst>
              <a:ext uri="{FF2B5EF4-FFF2-40B4-BE49-F238E27FC236}">
                <a16:creationId xmlns:a16="http://schemas.microsoft.com/office/drawing/2014/main" id="{6EE4C2E6-81FD-4D30-A615-98BA54443CD5}"/>
              </a:ext>
            </a:extLst>
          </p:cNvPr>
          <p:cNvGrpSpPr>
            <a:grpSpLocks/>
          </p:cNvGrpSpPr>
          <p:nvPr/>
        </p:nvGrpSpPr>
        <p:grpSpPr bwMode="auto">
          <a:xfrm>
            <a:off x="6014911" y="2005210"/>
            <a:ext cx="403225" cy="806450"/>
            <a:chOff x="1909" y="7527"/>
            <a:chExt cx="420" cy="628"/>
          </a:xfrm>
        </p:grpSpPr>
        <p:grpSp>
          <p:nvGrpSpPr>
            <p:cNvPr id="98" name="Group 1065">
              <a:extLst>
                <a:ext uri="{FF2B5EF4-FFF2-40B4-BE49-F238E27FC236}">
                  <a16:creationId xmlns:a16="http://schemas.microsoft.com/office/drawing/2014/main" id="{5B1E6330-DE7F-4F13-AD26-A251E21BDD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9" y="7527"/>
              <a:ext cx="261" cy="628"/>
              <a:chOff x="1909" y="7527"/>
              <a:chExt cx="261" cy="628"/>
            </a:xfrm>
          </p:grpSpPr>
          <p:sp>
            <p:nvSpPr>
              <p:cNvPr id="100" name="AutoShape 1066">
                <a:extLst>
                  <a:ext uri="{FF2B5EF4-FFF2-40B4-BE49-F238E27FC236}">
                    <a16:creationId xmlns:a16="http://schemas.microsoft.com/office/drawing/2014/main" id="{3211058F-6378-473E-9BA3-BF02456F8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5" y="7527"/>
                <a:ext cx="105" cy="142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+mn-lt"/>
                </a:endParaRPr>
              </a:p>
            </p:txBody>
          </p:sp>
          <p:sp>
            <p:nvSpPr>
              <p:cNvPr id="101" name="Arc 1067">
                <a:extLst>
                  <a:ext uri="{FF2B5EF4-FFF2-40B4-BE49-F238E27FC236}">
                    <a16:creationId xmlns:a16="http://schemas.microsoft.com/office/drawing/2014/main" id="{A2843F8B-737C-49A3-A6F1-5874104EA11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008" y="7684"/>
                <a:ext cx="105" cy="31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Line 1068">
                <a:extLst>
                  <a:ext uri="{FF2B5EF4-FFF2-40B4-BE49-F238E27FC236}">
                    <a16:creationId xmlns:a16="http://schemas.microsoft.com/office/drawing/2014/main" id="{D89B3038-5FBF-4F34-9CF4-BF20FDC096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4" y="7998"/>
                <a:ext cx="105" cy="1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Line 1069">
                <a:extLst>
                  <a:ext uri="{FF2B5EF4-FFF2-40B4-BE49-F238E27FC236}">
                    <a16:creationId xmlns:a16="http://schemas.microsoft.com/office/drawing/2014/main" id="{1674B8C4-852D-4D51-9846-5B9079578C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09" y="7998"/>
                <a:ext cx="105" cy="1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9" name="Line 1070">
              <a:extLst>
                <a:ext uri="{FF2B5EF4-FFF2-40B4-BE49-F238E27FC236}">
                  <a16:creationId xmlns:a16="http://schemas.microsoft.com/office/drawing/2014/main" id="{B9B73EC6-5C7E-4C3F-9699-E99CB77354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9" y="7684"/>
              <a:ext cx="210" cy="1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4" name="AutoShape 1071">
            <a:extLst>
              <a:ext uri="{FF2B5EF4-FFF2-40B4-BE49-F238E27FC236}">
                <a16:creationId xmlns:a16="http://schemas.microsoft.com/office/drawing/2014/main" id="{014D96E6-D8FE-4CDB-9385-3260587EA391}"/>
              </a:ext>
            </a:extLst>
          </p:cNvPr>
          <p:cNvSpPr>
            <a:spLocks/>
          </p:cNvSpPr>
          <p:nvPr/>
        </p:nvSpPr>
        <p:spPr bwMode="auto">
          <a:xfrm>
            <a:off x="8545054" y="3504489"/>
            <a:ext cx="1755078" cy="609600"/>
          </a:xfrm>
          <a:prstGeom prst="borderCallout2">
            <a:avLst>
              <a:gd name="adj1" fmla="val 18750"/>
              <a:gd name="adj2" fmla="val -3856"/>
              <a:gd name="adj3" fmla="val 18750"/>
              <a:gd name="adj4" fmla="val -8199"/>
              <a:gd name="adj5" fmla="val -75459"/>
              <a:gd name="adj6" fmla="val -13734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+mn-lt"/>
              </a:rPr>
              <a:t>database language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+mn-lt"/>
              </a:rPr>
              <a:t> e.g. SQL</a:t>
            </a:r>
            <a:endParaRPr lang="zh-CN" altLang="en-US" sz="1600" dirty="0">
              <a:latin typeface="+mn-lt"/>
            </a:endParaRPr>
          </a:p>
        </p:txBody>
      </p:sp>
      <p:sp>
        <p:nvSpPr>
          <p:cNvPr id="105" name="AutoShape 1072">
            <a:extLst>
              <a:ext uri="{FF2B5EF4-FFF2-40B4-BE49-F238E27FC236}">
                <a16:creationId xmlns:a16="http://schemas.microsoft.com/office/drawing/2014/main" id="{663FE3D1-5B6E-49B3-B928-5AB7FE6CAF90}"/>
              </a:ext>
            </a:extLst>
          </p:cNvPr>
          <p:cNvSpPr>
            <a:spLocks/>
          </p:cNvSpPr>
          <p:nvPr/>
        </p:nvSpPr>
        <p:spPr bwMode="auto">
          <a:xfrm>
            <a:off x="8868104" y="1241990"/>
            <a:ext cx="1412082" cy="609600"/>
          </a:xfrm>
          <a:prstGeom prst="borderCallout2">
            <a:avLst>
              <a:gd name="adj1" fmla="val 18750"/>
              <a:gd name="adj2" fmla="val -4477"/>
              <a:gd name="adj3" fmla="val 18750"/>
              <a:gd name="adj4" fmla="val -19125"/>
              <a:gd name="adj5" fmla="val 266407"/>
              <a:gd name="adj6" fmla="val -34421"/>
            </a:avLst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+mn-lt"/>
              </a:rPr>
              <a:t>API, </a:t>
            </a:r>
            <a:r>
              <a:rPr lang="en-US" altLang="zh-CN" sz="1600" dirty="0" err="1">
                <a:latin typeface="+mn-lt"/>
              </a:rPr>
              <a:t>e.g.ODBC</a:t>
            </a:r>
            <a:r>
              <a:rPr lang="en-US" altLang="zh-CN" sz="1600" dirty="0">
                <a:latin typeface="+mn-lt"/>
              </a:rPr>
              <a:t>, JDBC</a:t>
            </a:r>
          </a:p>
        </p:txBody>
      </p:sp>
      <p:sp>
        <p:nvSpPr>
          <p:cNvPr id="106" name="Text Box 1073">
            <a:extLst>
              <a:ext uri="{FF2B5EF4-FFF2-40B4-BE49-F238E27FC236}">
                <a16:creationId xmlns:a16="http://schemas.microsoft.com/office/drawing/2014/main" id="{B1826590-4B2A-40E9-AE39-F3676A5E9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1687" y="4441032"/>
            <a:ext cx="7032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A50021"/>
                </a:solidFill>
                <a:latin typeface="+mn-lt"/>
              </a:rPr>
              <a:t>Users</a:t>
            </a:r>
          </a:p>
        </p:txBody>
      </p:sp>
      <p:sp>
        <p:nvSpPr>
          <p:cNvPr id="107" name="Text Box 1074">
            <a:extLst>
              <a:ext uri="{FF2B5EF4-FFF2-40B4-BE49-F238E27FC236}">
                <a16:creationId xmlns:a16="http://schemas.microsoft.com/office/drawing/2014/main" id="{48717E85-0F2A-411D-B878-692ED0EBD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2019" y="4441032"/>
            <a:ext cx="7553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A50021"/>
                </a:solidFill>
                <a:latin typeface="+mn-lt"/>
              </a:rPr>
              <a:t>DBMS</a:t>
            </a:r>
          </a:p>
        </p:txBody>
      </p:sp>
      <p:sp>
        <p:nvSpPr>
          <p:cNvPr id="108" name="Text Box 1075">
            <a:extLst>
              <a:ext uri="{FF2B5EF4-FFF2-40B4-BE49-F238E27FC236}">
                <a16:creationId xmlns:a16="http://schemas.microsoft.com/office/drawing/2014/main" id="{02C75686-8676-4AEC-82F7-3763D46AB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3575" y="4479824"/>
            <a:ext cx="4523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A50021"/>
                </a:solidFill>
                <a:latin typeface="+mn-lt"/>
              </a:rPr>
              <a:t>DB</a:t>
            </a:r>
          </a:p>
        </p:txBody>
      </p:sp>
      <p:sp>
        <p:nvSpPr>
          <p:cNvPr id="109" name="AutoShape 1076">
            <a:extLst>
              <a:ext uri="{FF2B5EF4-FFF2-40B4-BE49-F238E27FC236}">
                <a16:creationId xmlns:a16="http://schemas.microsoft.com/office/drawing/2014/main" id="{55D78AD4-1ACD-4D98-A393-30D356EE221A}"/>
              </a:ext>
            </a:extLst>
          </p:cNvPr>
          <p:cNvSpPr>
            <a:spLocks/>
          </p:cNvSpPr>
          <p:nvPr/>
        </p:nvSpPr>
        <p:spPr bwMode="auto">
          <a:xfrm rot="16200000">
            <a:off x="8907939" y="2865380"/>
            <a:ext cx="304800" cy="4370504"/>
          </a:xfrm>
          <a:prstGeom prst="leftBrace">
            <a:avLst>
              <a:gd name="adj1" fmla="val 137500"/>
              <a:gd name="adj2" fmla="val 50000"/>
            </a:avLst>
          </a:prstGeom>
          <a:noFill/>
          <a:ln w="9525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+mn-lt"/>
            </a:endParaRPr>
          </a:p>
        </p:txBody>
      </p:sp>
      <p:sp>
        <p:nvSpPr>
          <p:cNvPr id="110" name="Text Box 1077">
            <a:extLst>
              <a:ext uri="{FF2B5EF4-FFF2-40B4-BE49-F238E27FC236}">
                <a16:creationId xmlns:a16="http://schemas.microsoft.com/office/drawing/2014/main" id="{F3BEB801-B269-4349-8C23-314272F74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5899" y="5128975"/>
            <a:ext cx="11522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A50021"/>
                </a:solidFill>
                <a:latin typeface="+mn-lt"/>
              </a:rPr>
              <a:t>DBS/DBAS</a:t>
            </a:r>
          </a:p>
        </p:txBody>
      </p:sp>
      <p:sp>
        <p:nvSpPr>
          <p:cNvPr id="111" name="Text Box 1080">
            <a:extLst>
              <a:ext uri="{FF2B5EF4-FFF2-40B4-BE49-F238E27FC236}">
                <a16:creationId xmlns:a16="http://schemas.microsoft.com/office/drawing/2014/main" id="{7DDA3F6C-0354-44EA-AC90-0D305E03E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8435" y="5594506"/>
            <a:ext cx="30846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+mn-lt"/>
              </a:rPr>
              <a:t>Fig.1.0.1 DBS and DBAS</a:t>
            </a:r>
          </a:p>
        </p:txBody>
      </p:sp>
      <p:sp>
        <p:nvSpPr>
          <p:cNvPr id="112" name="Text Box 1082">
            <a:extLst>
              <a:ext uri="{FF2B5EF4-FFF2-40B4-BE49-F238E27FC236}">
                <a16:creationId xmlns:a16="http://schemas.microsoft.com/office/drawing/2014/main" id="{E530507F-0575-4C98-B077-A219389EA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510" y="2060267"/>
            <a:ext cx="1382713" cy="6826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tIns="11880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85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800" dirty="0">
                <a:solidFill>
                  <a:srgbClr val="A50021"/>
                </a:solidFill>
                <a:latin typeface="+mn-lt"/>
              </a:rPr>
              <a:t>application program 2</a:t>
            </a:r>
          </a:p>
        </p:txBody>
      </p:sp>
      <p:sp>
        <p:nvSpPr>
          <p:cNvPr id="113" name="AutoShape 108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2261C4AB-4E74-4B35-B723-D83E4E6C7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8500" y="6433465"/>
            <a:ext cx="228600" cy="1524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28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63D65-AB37-41C8-8AFF-8E82F3B97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00" y="82169"/>
            <a:ext cx="10424719" cy="699796"/>
          </a:xfrm>
        </p:spPr>
        <p:txBody>
          <a:bodyPr/>
          <a:lstStyle/>
          <a:p>
            <a:r>
              <a:rPr lang="en-US" altLang="zh-CN" dirty="0"/>
              <a:t>1.10 Database </a:t>
            </a:r>
            <a:r>
              <a:rPr lang="en-US" altLang="zh-CN" dirty="0" err="1"/>
              <a:t>Products&amp;Markets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37249D-183B-483B-960F-3DDBBCD2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F176-2BEA-4430-8947-53DA0A3E03CB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DFDF5C-AD1E-47F3-876F-E0216359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133DD6-8D3E-4BB8-8136-5AEF7767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" y="781965"/>
            <a:ext cx="7502111" cy="57933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3C79456-5D29-4567-A504-44A8D8DF6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206" y="972275"/>
            <a:ext cx="4238936" cy="42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52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523B2-82D7-499A-B6AE-5971B722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798C27-C173-4FE5-ABDC-4BBB9B9C8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38A859-AEAF-4811-85DE-CC469A56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5DA4-35FF-45BC-B684-30501D6C0B5A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EDAFB0-AF6E-46B7-8910-83531FEC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6C64D099-9C85-4EF8-AB7F-65480EA5C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03" y="82169"/>
            <a:ext cx="11481252" cy="646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523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59EF81-120C-49DE-BF66-8AA68B1CE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Ingres and Its Successors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3921E-097E-4046-951D-896CBEAA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7B952-05B3-4AC0-B4B4-EA49A1765F14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84278D-E7A1-443E-9FD3-28ECB51C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pic>
        <p:nvPicPr>
          <p:cNvPr id="6" name="Picture 2" descr="http://image.sciencenet.cn/album/201505/12/1058106eaaelgzcc96jtlr.jpg">
            <a:extLst>
              <a:ext uri="{FF2B5EF4-FFF2-40B4-BE49-F238E27FC236}">
                <a16:creationId xmlns:a16="http://schemas.microsoft.com/office/drawing/2014/main" id="{8D5513FB-E1BE-4ACA-8E97-1056E58B2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53" y="781965"/>
            <a:ext cx="9536585" cy="543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2481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63D65-AB37-41C8-8AFF-8E82F3B97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00" y="82169"/>
            <a:ext cx="10424719" cy="699796"/>
          </a:xfrm>
        </p:spPr>
        <p:txBody>
          <a:bodyPr/>
          <a:lstStyle/>
          <a:p>
            <a:pPr algn="l"/>
            <a:r>
              <a:rPr lang="en-US" altLang="zh-CN" dirty="0"/>
              <a:t>Database </a:t>
            </a:r>
            <a:r>
              <a:rPr lang="en-US" altLang="zh-CN" dirty="0" err="1"/>
              <a:t>Products&amp;Markets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590625-9480-423B-BE89-06DF441F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6468656" cy="5813231"/>
          </a:xfrm>
        </p:spPr>
        <p:txBody>
          <a:bodyPr/>
          <a:lstStyle/>
          <a:p>
            <a:r>
              <a:rPr lang="en-US" altLang="zh-CN" dirty="0"/>
              <a:t>Relational databases dominates markets</a:t>
            </a:r>
          </a:p>
          <a:p>
            <a:r>
              <a:rPr lang="en-US" altLang="zh-CN" dirty="0"/>
              <a:t>New types of non-relational (</a:t>
            </a:r>
            <a:r>
              <a:rPr lang="en-US" altLang="zh-CN" dirty="0" err="1"/>
              <a:t>NonSQL</a:t>
            </a:r>
            <a:r>
              <a:rPr lang="en-US" altLang="zh-CN" dirty="0"/>
              <a:t>) databases are emerging</a:t>
            </a:r>
          </a:p>
          <a:p>
            <a:pPr lvl="1"/>
            <a:r>
              <a:rPr lang="en-US" altLang="zh-CN" dirty="0"/>
              <a:t>document</a:t>
            </a:r>
          </a:p>
          <a:p>
            <a:pPr lvl="1"/>
            <a:r>
              <a:rPr lang="en-US" altLang="zh-CN" dirty="0"/>
              <a:t>key-value</a:t>
            </a:r>
          </a:p>
          <a:p>
            <a:pPr lvl="1"/>
            <a:r>
              <a:rPr lang="en-US" altLang="zh-CN" dirty="0"/>
              <a:t>graph</a:t>
            </a:r>
          </a:p>
          <a:p>
            <a:pPr lvl="1"/>
            <a:r>
              <a:rPr lang="en-US" altLang="zh-CN" dirty="0"/>
              <a:t>time series</a:t>
            </a:r>
          </a:p>
          <a:p>
            <a:pPr lvl="1"/>
            <a:r>
              <a:rPr lang="en-US" altLang="zh-CN" dirty="0"/>
              <a:t>main-memory</a:t>
            </a:r>
            <a:endParaRPr lang="zh-CN" altLang="en-US" dirty="0"/>
          </a:p>
          <a:p>
            <a:pPr lvl="1"/>
            <a:r>
              <a:rPr lang="en-US" altLang="zh-CN" dirty="0"/>
              <a:t>column-stored</a:t>
            </a:r>
          </a:p>
          <a:p>
            <a:pPr lvl="1"/>
            <a:r>
              <a:rPr lang="en-US" altLang="zh-CN" dirty="0"/>
              <a:t>multi-model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37249D-183B-483B-960F-3DDBBCD2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EF176-2BEA-4430-8947-53DA0A3E03CB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DFDF5C-AD1E-47F3-876F-E0216359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pic>
        <p:nvPicPr>
          <p:cNvPr id="6" name="Picture 2" descr="C:\Users\Thinkpad\Desktop\微信图片_20190920060749.jpg">
            <a:extLst>
              <a:ext uri="{FF2B5EF4-FFF2-40B4-BE49-F238E27FC236}">
                <a16:creationId xmlns:a16="http://schemas.microsoft.com/office/drawing/2014/main" id="{E6DDEC5B-32C5-4E84-A0E5-8CB9498D5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795" y="22708"/>
            <a:ext cx="4444468" cy="675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376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84333-57CC-47B0-A6E6-774D4872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国产数据库：机遇与挑战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90E8DC-1B8F-46EB-AC17-7B2C65521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F864-A7DA-43DC-AD63-24EB66029AA2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D1F650-08F2-4C7C-994C-9A9B8344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8380A38-D4DF-4A0C-BEC1-F2E2CB87C6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00" y="781965"/>
            <a:ext cx="9189884" cy="570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7C048F-35BE-4A2F-A2B7-297A4EE42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657" y="4328016"/>
            <a:ext cx="4109090" cy="20674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F0A444A-F561-4378-9F17-D9D7BED24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4774" y="3993266"/>
            <a:ext cx="913214" cy="3347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676C75E-97DE-49EB-AF31-3D67CC28A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962" y="833378"/>
            <a:ext cx="681645" cy="5208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43C4E29-8D3B-4278-B77A-11A432550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519" y="2847190"/>
            <a:ext cx="656088" cy="50133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97DACE8-634F-412D-A7A5-726D6D84E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1233" y="5861780"/>
            <a:ext cx="870996" cy="4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16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0B157-377A-43DE-A899-15338E53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排行榜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D2ACE-1114-42E3-AAB6-C25D7A6A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2301770" cy="5813231"/>
          </a:xfrm>
        </p:spPr>
        <p:txBody>
          <a:bodyPr/>
          <a:lstStyle/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-apple-system"/>
              </a:rPr>
              <a:t>2021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-apple-system"/>
              </a:rPr>
              <a:t>年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-apple-system"/>
              </a:rPr>
              <a:t>9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-apple-system"/>
              </a:rPr>
              <a:t>月国产数据库排行榜</a:t>
            </a:r>
            <a:endParaRPr lang="en-US" altLang="zh-CN" b="1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C81453-14C6-4E63-8298-D566150E5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20B41-B4A9-477C-AA1C-0D175EB6B713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076D8C-4F91-44DC-8F9F-42751ABC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8958C1-2EDD-43FE-A7DB-222A9A9B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395" y="756165"/>
            <a:ext cx="8666674" cy="610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34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78A92-8D9E-404F-9AB3-F61C4AD92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月数据库流行度排行榜：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DB-Engines Ranking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F8218E-B2F7-4477-B59E-49E482415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74F31-EDFB-4293-B4D4-EACDA386D3CD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3AFEAF-6623-478B-A3A7-1321C860B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1E126A-FCC1-4AC1-B6DF-987F3DAE5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005" y="781965"/>
            <a:ext cx="7195462" cy="571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77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24383-AD9F-4358-B142-FFB58D01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月数据库流行度排行榜：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DB-Engines Ranking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17DEAE7-CB72-4571-86BD-060080001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162" y="1022271"/>
            <a:ext cx="11834812" cy="5118339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140E27-B1D9-4458-B0BD-467E802C8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2C87B-D74B-4CBF-A258-BDF04E2E63C7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3C4369-1815-4150-B6BE-610C9F334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2117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24383-AD9F-4358-B142-FFB58D01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月数据库流行度排行榜：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DB-Engines Ranking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140E27-B1D9-4458-B0BD-467E802C8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2C87B-D74B-4CBF-A258-BDF04E2E63C7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3C4369-1815-4150-B6BE-610C9F334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A3C14F0-7071-48B1-88B5-70C007760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911CCF3-814F-4BAC-83B5-DC8400414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1" y="781965"/>
            <a:ext cx="5897639" cy="58239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165036A-2CD3-4AF2-8AC2-C875CC066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65" y="847204"/>
            <a:ext cx="5476045" cy="573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32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24383-AD9F-4358-B142-FFB58D01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年数据库发展研究报告</a:t>
            </a:r>
            <a:r>
              <a:rPr lang="en-US" altLang="zh-CN" dirty="0"/>
              <a:t>-CAICT</a:t>
            </a:r>
            <a:r>
              <a:rPr lang="zh-CN" altLang="en-US" dirty="0"/>
              <a:t>中国信通院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140E27-B1D9-4458-B0BD-467E802C8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2C87B-D74B-4CBF-A258-BDF04E2E63C7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3C4369-1815-4150-B6BE-610C9F334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C456A4F-E117-46B4-B9A1-4FE463C2A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76" y="879676"/>
            <a:ext cx="4374899" cy="5585500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B8170FA-D936-4CBC-9300-B4A2CF6FE6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072112"/>
              </p:ext>
            </p:extLst>
          </p:nvPr>
        </p:nvGraphicFramePr>
        <p:xfrm>
          <a:off x="915874" y="879676"/>
          <a:ext cx="3465143" cy="4904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2266573" imgH="3207942" progId="AcroExch.Document.DC">
                  <p:embed/>
                </p:oleObj>
              </mc:Choice>
              <mc:Fallback>
                <p:oleObj name="Acrobat Document" r:id="rId3" imgW="2266573" imgH="320794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5874" y="879676"/>
                        <a:ext cx="3465143" cy="4904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91FEC16F-F3AD-40A5-B4BD-E3A80921E4C9}"/>
              </a:ext>
            </a:extLst>
          </p:cNvPr>
          <p:cNvSpPr txBox="1"/>
          <p:nvPr/>
        </p:nvSpPr>
        <p:spPr>
          <a:xfrm>
            <a:off x="1171117" y="578377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注：直接点击打开文档</a:t>
            </a:r>
            <a:r>
              <a:rPr lang="en-US" altLang="zh-CN" dirty="0"/>
              <a:t>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3620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0C839-4C38-4BCB-AA65-E601EC9AD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Database Applications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279AE2-D81B-4ABC-B97B-E51C92841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" indent="-365760"/>
            <a:r>
              <a:rPr lang="en-US" altLang="en-US" sz="2400" dirty="0"/>
              <a:t>A modern database system is a complex software system whose task is to manage a large, complex collection of data</a:t>
            </a:r>
            <a:r>
              <a:rPr lang="zh-CN" altLang="en-US" dirty="0"/>
              <a:t> </a:t>
            </a:r>
            <a:r>
              <a:rPr lang="en-US" altLang="zh-CN" sz="2400" dirty="0"/>
              <a:t>with various forms and structures </a:t>
            </a:r>
            <a:endParaRPr lang="en-US" altLang="en-US" sz="2400" dirty="0"/>
          </a:p>
          <a:p>
            <a:pPr indent="-365760"/>
            <a:r>
              <a:rPr lang="en-US" altLang="zh-CN" sz="2400" dirty="0">
                <a:ea typeface="ＭＳ Ｐゴシック" pitchFamily="34" charset="-128"/>
              </a:rPr>
              <a:t>Databases touch all aspects of our lives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0C195D-2BF6-4E36-A3E6-C69170D97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02D1-1F9F-4DC9-93BE-E40699AB5F51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1C537-7FDA-4BD0-B9D9-0DABC5A2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B286739-AB4F-45E7-A03D-3EA7041D37BB}"/>
              </a:ext>
            </a:extLst>
          </p:cNvPr>
          <p:cNvSpPr txBox="1">
            <a:spLocks noChangeArrowheads="1"/>
          </p:cNvSpPr>
          <p:nvPr/>
        </p:nvSpPr>
        <p:spPr>
          <a:xfrm>
            <a:off x="198362" y="2034790"/>
            <a:ext cx="11682838" cy="4543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65760"/>
            <a:r>
              <a:rPr lang="en-US" dirty="0"/>
              <a:t>Enterprise Information</a:t>
            </a:r>
          </a:p>
          <a:p>
            <a:pPr lvl="1"/>
            <a:r>
              <a:rPr lang="en-US" dirty="0">
                <a:latin typeface="+mn-lt"/>
              </a:rPr>
              <a:t>Sales: customers, products, purchases</a:t>
            </a:r>
          </a:p>
          <a:p>
            <a:pPr lvl="1"/>
            <a:r>
              <a:rPr lang="en-US" dirty="0">
                <a:latin typeface="+mn-lt"/>
              </a:rPr>
              <a:t>Accounting: payments, receipts, assets</a:t>
            </a:r>
          </a:p>
          <a:p>
            <a:pPr lvl="1"/>
            <a:r>
              <a:rPr lang="en-US" dirty="0">
                <a:latin typeface="+mn-lt"/>
              </a:rPr>
              <a:t>Human Resources: Information about employees, salaries, payroll taxes.</a:t>
            </a:r>
          </a:p>
          <a:p>
            <a:r>
              <a:rPr lang="en-US" dirty="0"/>
              <a:t>Manufacturing: management of production, inventory, orders, supply chain.</a:t>
            </a:r>
          </a:p>
          <a:p>
            <a:r>
              <a:rPr lang="en-US" dirty="0">
                <a:solidFill>
                  <a:srgbClr val="FF0000"/>
                </a:solidFill>
              </a:rPr>
              <a:t>Banking </a:t>
            </a:r>
            <a:r>
              <a:rPr lang="en-US" dirty="0"/>
              <a:t>and finance</a:t>
            </a:r>
          </a:p>
          <a:p>
            <a:pPr lvl="1"/>
            <a:r>
              <a:rPr lang="en-US" dirty="0">
                <a:latin typeface="+mn-lt"/>
              </a:rPr>
              <a:t>customer information, accounts, loans, and banking transactions.</a:t>
            </a:r>
          </a:p>
          <a:p>
            <a:pPr lvl="1"/>
            <a:r>
              <a:rPr lang="en-US" dirty="0">
                <a:latin typeface="+mn-lt"/>
              </a:rPr>
              <a:t>Credit card transactions</a:t>
            </a:r>
          </a:p>
          <a:p>
            <a:pPr lvl="1"/>
            <a:r>
              <a:rPr lang="en-US" dirty="0">
                <a:latin typeface="+mn-lt"/>
              </a:rPr>
              <a:t>Finance:  sales and purchases of financial instruments (e.g., stocks and bonds; storing real-time market data</a:t>
            </a:r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99330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9C279-323F-41CE-A13A-FCF4964E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年数据库发展研究报告</a:t>
            </a:r>
            <a:r>
              <a:rPr lang="en-US" altLang="zh-CN" dirty="0"/>
              <a:t>-CAICT</a:t>
            </a:r>
            <a:r>
              <a:rPr lang="zh-CN" altLang="en-US" dirty="0"/>
              <a:t>中国信通院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C0EB48F-CDD3-45C0-9D71-0A3C25306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81" y="853379"/>
            <a:ext cx="6014238" cy="4251813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D25858-6F14-40E0-9752-299A6624F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82D2B-EF17-4E36-B146-C7D6AA5759CB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BB0159-00F2-4D43-A033-3815394E4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1A3AC7-36DB-4769-962B-20C7CEDB9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04" y="781965"/>
            <a:ext cx="6123130" cy="557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80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98746703-41BB-D54C-8DA4-D89C98D5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1" y="1004247"/>
            <a:ext cx="74803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FEEC7E-2984-A246-B26B-781E3D2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1467870"/>
            <a:ext cx="6176467" cy="281608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Thanks  for your attention</a:t>
            </a:r>
            <a:br>
              <a:rPr lang="en-US" altLang="zh-CN" dirty="0">
                <a:solidFill>
                  <a:schemeClr val="tx2"/>
                </a:solidFill>
                <a:latin typeface="Comic Sans MS" pitchFamily="66" charset="0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937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33C76-D6A5-449B-84B3-445F1294A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ea typeface="ＭＳ Ｐゴシック" pitchFamily="34" charset="-128"/>
              </a:rPr>
              <a:t>Database Applications Examples (Cont.)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DC8ECC-A800-4AD4-9B7F-B4FCCD40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A0B01-E6A4-4162-8455-DA87A6C98FE3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443CAB-06BC-4EBF-8C5C-2686D937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540141D-FF5A-4572-B084-22FAF84211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4643" y="813873"/>
            <a:ext cx="11669878" cy="533488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Universities:  </a:t>
            </a:r>
            <a:r>
              <a:rPr lang="en-US" altLang="zh-CN" dirty="0"/>
              <a:t>registration, grades</a:t>
            </a:r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Airlines: reservations, schedules</a:t>
            </a:r>
          </a:p>
          <a:p>
            <a:r>
              <a:rPr lang="en-US" dirty="0">
                <a:ea typeface="ＭＳ Ｐゴシック" pitchFamily="34" charset="-128"/>
              </a:rPr>
              <a:t>Telecommunication</a:t>
            </a:r>
          </a:p>
          <a:p>
            <a:pPr lvl="1"/>
            <a:r>
              <a:rPr lang="en-US" dirty="0">
                <a:latin typeface="+mn-lt"/>
                <a:ea typeface="ＭＳ Ｐゴシック" pitchFamily="34" charset="-128"/>
              </a:rPr>
              <a:t> records of calls, texts, and data usage, generating monthly bills, maintaining balances on prepaid calling cards</a:t>
            </a:r>
          </a:p>
          <a:p>
            <a:r>
              <a:rPr lang="en-US" dirty="0">
                <a:ea typeface="ＭＳ Ｐゴシック" pitchFamily="34" charset="-128"/>
              </a:rPr>
              <a:t>Web-based services</a:t>
            </a:r>
          </a:p>
          <a:p>
            <a:pPr lvl="1"/>
            <a:r>
              <a:rPr lang="en-US" dirty="0">
                <a:latin typeface="+mn-lt"/>
                <a:ea typeface="ＭＳ Ｐゴシック" pitchFamily="34" charset="-128"/>
              </a:rPr>
              <a:t>Online retailers: order tracking, customized recommendations</a:t>
            </a:r>
          </a:p>
          <a:p>
            <a:pPr lvl="1"/>
            <a:r>
              <a:rPr lang="en-US" dirty="0">
                <a:latin typeface="+mn-lt"/>
                <a:ea typeface="ＭＳ Ｐゴシック" pitchFamily="34" charset="-128"/>
              </a:rPr>
              <a:t>Online advertisements</a:t>
            </a:r>
          </a:p>
          <a:p>
            <a:r>
              <a:rPr lang="en-US" dirty="0">
                <a:ea typeface="ＭＳ Ｐゴシック" pitchFamily="34" charset="-128"/>
              </a:rPr>
              <a:t>Document databases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e</a:t>
            </a:r>
            <a:r>
              <a:rPr lang="en-US" dirty="0">
                <a:latin typeface="+mn-lt"/>
                <a:ea typeface="ＭＳ Ｐゴシック" pitchFamily="34" charset="-128"/>
              </a:rPr>
              <a:t>.g. </a:t>
            </a:r>
            <a:r>
              <a:rPr lang="en-US" dirty="0" err="1">
                <a:latin typeface="+mn-lt"/>
                <a:ea typeface="ＭＳ Ｐゴシック" pitchFamily="34" charset="-128"/>
              </a:rPr>
              <a:t>MongDB</a:t>
            </a:r>
            <a:r>
              <a:rPr lang="en-US" dirty="0">
                <a:latin typeface="+mn-lt"/>
                <a:ea typeface="ＭＳ Ｐゴシック" pitchFamily="34" charset="-128"/>
              </a:rPr>
              <a:t> </a:t>
            </a:r>
          </a:p>
          <a:p>
            <a:r>
              <a:rPr lang="en-US" dirty="0">
                <a:ea typeface="ＭＳ Ｐゴシック" pitchFamily="34" charset="-128"/>
              </a:rPr>
              <a:t>Navigation systems: For maintaining the locations of varies places of interest along with the exact routes of roads, train systems, buses, etc.</a:t>
            </a: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>
              <a:buNone/>
            </a:pPr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1943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9B5F89-17D3-426E-B79B-5EF55D66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1.2 Purpose of Database Systems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A02330-2C64-416A-A618-E44C33F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060B-B8B0-4AFB-A820-3F2A40D41698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AE8A87-C343-4FBB-A353-DDB430543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1804317-48EC-4603-BC69-CBB6717BD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2400" y="864413"/>
            <a:ext cx="11660035" cy="57857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en-US" sz="2400" dirty="0">
                <a:cs typeface="ＭＳ Ｐゴシック" charset="0"/>
              </a:rPr>
              <a:t>In the early days, database applications were built directly on top of </a:t>
            </a:r>
            <a:r>
              <a:rPr kumimoji="1" lang="en-US" altLang="en-US" sz="2400" dirty="0">
                <a:solidFill>
                  <a:srgbClr val="FF0000"/>
                </a:solidFill>
                <a:cs typeface="ＭＳ Ｐゴシック" charset="0"/>
              </a:rPr>
              <a:t>file systems</a:t>
            </a:r>
            <a:r>
              <a:rPr kumimoji="1" lang="en-US" altLang="en-US" sz="2400" dirty="0">
                <a:cs typeface="ＭＳ Ｐゴシック" charset="0"/>
              </a:rPr>
              <a:t>, which leads to:</a:t>
            </a:r>
            <a:endParaRPr lang="en-US" altLang="en-US" dirty="0">
              <a:ea typeface="ＭＳ Ｐゴシック" pitchFamily="34" charset="-128"/>
            </a:endParaRPr>
          </a:p>
          <a:p>
            <a:r>
              <a:rPr lang="en-US" altLang="en-US" dirty="0">
                <a:ea typeface="ＭＳ Ｐゴシック" pitchFamily="34" charset="-128"/>
              </a:rPr>
              <a:t>Data redundancy and inconsistency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data is stored  in multiple file formats resulting induplication of information in different files</a:t>
            </a:r>
          </a:p>
          <a:p>
            <a:r>
              <a:rPr lang="en-US" altLang="en-US" dirty="0">
                <a:ea typeface="ＭＳ Ｐゴシック" pitchFamily="34" charset="-128"/>
              </a:rPr>
              <a:t>Difficulty in accessing data </a:t>
            </a:r>
          </a:p>
          <a:p>
            <a:pPr lvl="1"/>
            <a:r>
              <a:rPr lang="en-US" altLang="en-US" dirty="0">
                <a:latin typeface="+mn-lt"/>
                <a:ea typeface="ＭＳ Ｐゴシック" pitchFamily="34" charset="-128"/>
              </a:rPr>
              <a:t>Need to write a new program to carry out each new task, by using </a:t>
            </a:r>
            <a:r>
              <a:rPr lang="en-US" altLang="en-US" dirty="0">
                <a:solidFill>
                  <a:srgbClr val="FF0000"/>
                </a:solidFill>
                <a:latin typeface="+mn-lt"/>
                <a:ea typeface="ＭＳ Ｐゴシック" pitchFamily="34" charset="-128"/>
              </a:rPr>
              <a:t>file access API</a:t>
            </a:r>
          </a:p>
          <a:p>
            <a:r>
              <a:rPr lang="en-US" altLang="en-US" dirty="0">
                <a:ea typeface="ＭＳ Ｐゴシック" pitchFamily="34" charset="-128"/>
              </a:rPr>
              <a:t>Data isolation </a:t>
            </a:r>
          </a:p>
          <a:p>
            <a:pPr lvl="1"/>
            <a:r>
              <a:rPr lang="en-US" altLang="en-US" dirty="0">
                <a:latin typeface="+mn-lt"/>
                <a:ea typeface="ＭＳ Ｐゴシック" pitchFamily="34" charset="-128"/>
              </a:rPr>
              <a:t>Multiple files and formats</a:t>
            </a:r>
          </a:p>
          <a:p>
            <a:r>
              <a:rPr lang="en-US" altLang="en-US" dirty="0">
                <a:ea typeface="ＭＳ Ｐゴシック" pitchFamily="34" charset="-128"/>
              </a:rPr>
              <a:t>Integrity problems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  <a:latin typeface="+mn-lt"/>
                <a:ea typeface="ＭＳ Ｐゴシック" pitchFamily="34" charset="-128"/>
              </a:rPr>
              <a:t>Integrity</a:t>
            </a:r>
            <a:r>
              <a:rPr lang="en-US" altLang="en-US" dirty="0">
                <a:latin typeface="+mn-lt"/>
                <a:ea typeface="ＭＳ Ｐゴシック" pitchFamily="34" charset="-128"/>
              </a:rPr>
              <a:t> constraints  (e.g., account balance &gt; 0) become </a:t>
            </a:r>
            <a:r>
              <a:rPr lang="ja-JP" altLang="en-US" dirty="0">
                <a:latin typeface="+mn-lt"/>
                <a:ea typeface="ＭＳ Ｐゴシック" pitchFamily="34" charset="-128"/>
              </a:rPr>
              <a:t>“</a:t>
            </a:r>
            <a:r>
              <a:rPr lang="en-US" altLang="ja-JP" dirty="0">
                <a:latin typeface="+mn-lt"/>
                <a:ea typeface="ＭＳ Ｐゴシック" pitchFamily="34" charset="-128"/>
              </a:rPr>
              <a:t>buried</a:t>
            </a:r>
            <a:r>
              <a:rPr lang="ja-JP" altLang="en-US" dirty="0">
                <a:latin typeface="+mn-lt"/>
                <a:ea typeface="ＭＳ Ｐゴシック" pitchFamily="34" charset="-128"/>
              </a:rPr>
              <a:t>”</a:t>
            </a:r>
            <a:r>
              <a:rPr lang="en-US" altLang="ja-JP" dirty="0">
                <a:latin typeface="+mn-lt"/>
                <a:ea typeface="ＭＳ Ｐゴシック" pitchFamily="34" charset="-128"/>
              </a:rPr>
              <a:t> in program code rather than being stated explicitly</a:t>
            </a:r>
          </a:p>
          <a:p>
            <a:pPr lvl="2"/>
            <a:r>
              <a:rPr lang="en-US" altLang="ja-JP" dirty="0">
                <a:latin typeface="+mn-lt"/>
                <a:ea typeface="ＭＳ Ｐゴシック" pitchFamily="34" charset="-128"/>
              </a:rPr>
              <a:t>Integrity: semantic constraints</a:t>
            </a:r>
          </a:p>
          <a:p>
            <a:pPr lvl="1"/>
            <a:r>
              <a:rPr lang="en-US" altLang="en-US" dirty="0">
                <a:latin typeface="+mn-lt"/>
                <a:ea typeface="ＭＳ Ｐゴシック" pitchFamily="34" charset="-128"/>
              </a:rPr>
              <a:t>Hard to add new constraints or change existing ones</a:t>
            </a:r>
          </a:p>
        </p:txBody>
      </p:sp>
    </p:spTree>
    <p:extLst>
      <p:ext uri="{BB962C8B-B14F-4D97-AF65-F5344CB8AC3E}">
        <p14:creationId xmlns:p14="http://schemas.microsoft.com/office/powerpoint/2010/main" val="1125909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19D76-CFCC-4C99-A65C-D7F0BC4F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/>
              <a:t>Purpose of Database Systems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5538A5-AB2A-493A-858C-9B7CCD14B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5DEBE-B274-42A2-95B3-5FBE72967EB0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64A1FF-5F9A-4898-856F-6FABA72A2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6E767BC-93F8-476E-B8F1-4081E8BC79CF}"/>
              </a:ext>
            </a:extLst>
          </p:cNvPr>
          <p:cNvSpPr txBox="1">
            <a:spLocks noChangeArrowheads="1"/>
          </p:cNvSpPr>
          <p:nvPr/>
        </p:nvSpPr>
        <p:spPr>
          <a:xfrm>
            <a:off x="195012" y="781965"/>
            <a:ext cx="11694588" cy="6062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Atomicity of updates</a:t>
            </a:r>
          </a:p>
          <a:p>
            <a:pPr lvl="1"/>
            <a:r>
              <a:rPr lang="en-US" altLang="en-US" dirty="0">
                <a:latin typeface="+mn-lt"/>
              </a:rPr>
              <a:t>Failures may leave database in an inconsistent state with partial updates carried out</a:t>
            </a:r>
          </a:p>
          <a:p>
            <a:pPr lvl="1"/>
            <a:r>
              <a:rPr lang="en-US" altLang="en-US" dirty="0">
                <a:latin typeface="+mn-lt"/>
              </a:rPr>
              <a:t>Example: Transfer of funds from one account to another should either complete or not happen at all</a:t>
            </a:r>
          </a:p>
          <a:p>
            <a:r>
              <a:rPr lang="en-US" altLang="en-US" dirty="0"/>
              <a:t>Concurrent access by multiple users</a:t>
            </a:r>
          </a:p>
          <a:p>
            <a:pPr lvl="1"/>
            <a:r>
              <a:rPr lang="en-US" altLang="en-US" dirty="0">
                <a:latin typeface="+mn-lt"/>
              </a:rPr>
              <a:t>Concurrent access needed for performance</a:t>
            </a:r>
          </a:p>
          <a:p>
            <a:pPr lvl="1"/>
            <a:r>
              <a:rPr lang="en-US" altLang="en-US" dirty="0">
                <a:latin typeface="+mn-lt"/>
              </a:rPr>
              <a:t>Uncontrolled concurrent accesses can lead to inconsistencies</a:t>
            </a:r>
          </a:p>
          <a:p>
            <a:pPr lvl="2"/>
            <a:r>
              <a:rPr lang="en-US" altLang="en-US" dirty="0"/>
              <a:t>Ex: Two people reading a balance (say 100) and updating it by withdrawing money (say 50 each) at the same time</a:t>
            </a:r>
          </a:p>
          <a:p>
            <a:r>
              <a:rPr lang="en-US" altLang="en-US" dirty="0"/>
              <a:t>Security problems</a:t>
            </a:r>
          </a:p>
          <a:p>
            <a:pPr lvl="1"/>
            <a:r>
              <a:rPr lang="en-US" altLang="en-US" dirty="0">
                <a:latin typeface="+mn-lt"/>
              </a:rPr>
              <a:t>Hard to provide user access to some, but not all, data</a:t>
            </a:r>
          </a:p>
          <a:p>
            <a:pPr marL="457200" lvl="1" indent="0">
              <a:buFont typeface="Wingdings" panose="05000000000000000000" pitchFamily="2" charset="2"/>
              <a:buNone/>
            </a:pPr>
            <a:endParaRPr lang="en-US" altLang="en-US" dirty="0">
              <a:latin typeface="+mn-lt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rgbClr val="002060"/>
                </a:solidFill>
              </a:rPr>
              <a:t>    Database systems offer solutions to all the above problems</a:t>
            </a:r>
          </a:p>
        </p:txBody>
      </p:sp>
    </p:spTree>
    <p:extLst>
      <p:ext uri="{BB962C8B-B14F-4D97-AF65-F5344CB8AC3E}">
        <p14:creationId xmlns:p14="http://schemas.microsoft.com/office/powerpoint/2010/main" val="2510155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19D76-CFCC-4C99-A65C-D7F0BC4F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DB needed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5538A5-AB2A-493A-858C-9B7CCD14B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5DEBE-B274-42A2-95B3-5FBE72967EB0}" type="datetime1">
              <a:rPr lang="zh-CN" altLang="en-US" smtClean="0"/>
              <a:t>2021/9/12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64A1FF-5F9A-4898-856F-6FABA72A2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9A07A6D-B133-48F8-84BA-3583F89F1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956" y="5457249"/>
            <a:ext cx="6551613" cy="5877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secondary storage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   (e.g. disk, tape)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zh-CN" sz="1600" dirty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 on disk   (address: cylinder, track, sector)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257B465-676E-40D9-98A7-CD67DE77B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0437" y="4833860"/>
            <a:ext cx="7245470" cy="6375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controllers (i.e. disk controller)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 on secondary storage’s  physical structures, 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such as storage structures, access method </a:t>
            </a: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D248E241-176C-44A3-8D9C-40A7077DEC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81444" y="1438422"/>
            <a:ext cx="8503" cy="1086961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AA0FA93B-E21B-4AF6-81E3-C52F581040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9947" y="2949723"/>
            <a:ext cx="7963" cy="18732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Line 16">
            <a:extLst>
              <a:ext uri="{FF2B5EF4-FFF2-40B4-BE49-F238E27FC236}">
                <a16:creationId xmlns:a16="http://schemas.microsoft.com/office/drawing/2014/main" id="{4FD1F926-DA32-4BC3-81A8-985B5F6FF39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6242" y="161094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353D485E-3B34-44DD-9CCB-F5B583833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029" y="991587"/>
            <a:ext cx="1786022" cy="61190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access  through</a:t>
            </a:r>
          </a:p>
          <a:p>
            <a:pPr algn="ctr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DBS</a:t>
            </a:r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682563EE-34E3-47C5-863F-22D2745EE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0057" y="4464916"/>
            <a:ext cx="3240087" cy="36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I/O system :    </a:t>
            </a:r>
            <a:r>
              <a:rPr lang="en-US" altLang="zh-CN" sz="1400" i="1" u="sng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drivers</a:t>
            </a:r>
          </a:p>
        </p:txBody>
      </p:sp>
      <p:sp>
        <p:nvSpPr>
          <p:cNvPr id="14" name="Rectangle 24">
            <a:extLst>
              <a:ext uri="{FF2B5EF4-FFF2-40B4-BE49-F238E27FC236}">
                <a16:creationId xmlns:a16="http://schemas.microsoft.com/office/drawing/2014/main" id="{7C582FDE-AB48-410D-8EE1-0DF9825BB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8257" y="3888654"/>
            <a:ext cx="4032250" cy="576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system: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 u="sng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file’s</a:t>
            </a:r>
            <a:r>
              <a:rPr lang="en-US" altLang="zh-CN" sz="140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sz="140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logical structures and access methods</a:t>
            </a:r>
          </a:p>
        </p:txBody>
      </p:sp>
      <p:sp>
        <p:nvSpPr>
          <p:cNvPr id="15" name="Line 25">
            <a:extLst>
              <a:ext uri="{FF2B5EF4-FFF2-40B4-BE49-F238E27FC236}">
                <a16:creationId xmlns:a16="http://schemas.microsoft.com/office/drawing/2014/main" id="{C0358513-BCA2-4C8B-B9A5-F434309F0D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98119" y="2880591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2DA68034-6B4D-47BE-A186-38DA5520C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3014" y="2822103"/>
            <a:ext cx="2685311" cy="503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Calibri" panose="020F0502020204030204" pitchFamily="34" charset="0"/>
                <a:cs typeface="Calibri" panose="020F0502020204030204" pitchFamily="34" charset="0"/>
              </a:rPr>
              <a:t>DBMS: </a:t>
            </a:r>
            <a:r>
              <a:rPr lang="en-US" altLang="zh-CN" sz="1400" i="1" u="sng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relational tables</a:t>
            </a:r>
            <a:r>
              <a:rPr lang="en-US" altLang="zh-CN" sz="1400">
                <a:latin typeface="Calibri" panose="020F0502020204030204" pitchFamily="34" charset="0"/>
                <a:cs typeface="Calibri" panose="020F0502020204030204" pitchFamily="34" charset="0"/>
              </a:rPr>
              <a:t>’ </a:t>
            </a:r>
            <a:r>
              <a:rPr lang="en-US" altLang="zh-CN" sz="140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logical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structures and access methods</a:t>
            </a:r>
            <a:r>
              <a:rPr lang="en-US" altLang="zh-CN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7" name="Line 29">
            <a:extLst>
              <a:ext uri="{FF2B5EF4-FFF2-40B4-BE49-F238E27FC236}">
                <a16:creationId xmlns:a16="http://schemas.microsoft.com/office/drawing/2014/main" id="{0E48EB9C-3C2C-4442-B8EF-B1C6EF592E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54307" y="332534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Line 30">
            <a:extLst>
              <a:ext uri="{FF2B5EF4-FFF2-40B4-BE49-F238E27FC236}">
                <a16:creationId xmlns:a16="http://schemas.microsoft.com/office/drawing/2014/main" id="{A656DE26-38C6-4D3B-B660-C8AF4B6F5B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01468" y="3614266"/>
            <a:ext cx="14528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AutoShape 31">
            <a:extLst>
              <a:ext uri="{FF2B5EF4-FFF2-40B4-BE49-F238E27FC236}">
                <a16:creationId xmlns:a16="http://schemas.microsoft.com/office/drawing/2014/main" id="{A6679FE3-80D1-4AC7-84F4-1FE682536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0419" y="3312391"/>
            <a:ext cx="2051050" cy="574675"/>
          </a:xfrm>
          <a:prstGeom prst="flowChartTerminator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calls </a:t>
            </a:r>
            <a:r>
              <a:rPr lang="en-US" altLang="zh-CN" sz="1400">
                <a:latin typeface="Calibri" panose="020F0502020204030204" pitchFamily="34" charset="0"/>
                <a:cs typeface="Calibri" panose="020F0502020204030204" pitchFamily="34" charset="0"/>
              </a:rPr>
              <a:t>related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Calibri" panose="020F0502020204030204" pitchFamily="34" charset="0"/>
                <a:cs typeface="Calibri" panose="020F0502020204030204" pitchFamily="34" charset="0"/>
              </a:rPr>
              <a:t> to file management </a:t>
            </a:r>
          </a:p>
        </p:txBody>
      </p:sp>
      <p:sp>
        <p:nvSpPr>
          <p:cNvPr id="20" name="AutoShape 32">
            <a:extLst>
              <a:ext uri="{FF2B5EF4-FFF2-40B4-BE49-F238E27FC236}">
                <a16:creationId xmlns:a16="http://schemas.microsoft.com/office/drawing/2014/main" id="{203A36CF-9317-4FB2-BDF1-0C95055B0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236" y="2492794"/>
            <a:ext cx="1440333" cy="324146"/>
          </a:xfrm>
          <a:prstGeom prst="flowChartTerminator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DBS API </a:t>
            </a:r>
          </a:p>
        </p:txBody>
      </p:sp>
      <p:sp>
        <p:nvSpPr>
          <p:cNvPr id="21" name="Line 33">
            <a:extLst>
              <a:ext uri="{FF2B5EF4-FFF2-40B4-BE49-F238E27FC236}">
                <a16:creationId xmlns:a16="http://schemas.microsoft.com/office/drawing/2014/main" id="{3E647A72-1B81-40A2-9100-A8756CBF72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75039" y="2289781"/>
            <a:ext cx="8493" cy="203541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42EA1D0-CF7F-4403-8908-1493891463BC}"/>
              </a:ext>
            </a:extLst>
          </p:cNvPr>
          <p:cNvSpPr/>
          <p:nvPr/>
        </p:nvSpPr>
        <p:spPr bwMode="auto">
          <a:xfrm>
            <a:off x="1998139" y="2525384"/>
            <a:ext cx="1783617" cy="40691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access programs I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7D6DA1E-76D0-4DEB-8902-7A1C9A396997}"/>
              </a:ext>
            </a:extLst>
          </p:cNvPr>
          <p:cNvSpPr/>
          <p:nvPr/>
        </p:nvSpPr>
        <p:spPr bwMode="auto">
          <a:xfrm>
            <a:off x="7584434" y="1882871"/>
            <a:ext cx="1783617" cy="40691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access programs III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78F45B1-3C9C-44AB-A41C-9783C45214EB}"/>
              </a:ext>
            </a:extLst>
          </p:cNvPr>
          <p:cNvSpPr/>
          <p:nvPr/>
        </p:nvSpPr>
        <p:spPr bwMode="auto">
          <a:xfrm>
            <a:off x="4706310" y="2472093"/>
            <a:ext cx="1783617" cy="40691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access programs II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12E25254-821A-4944-9C10-D7AFF0008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310" y="1002009"/>
            <a:ext cx="1783616" cy="61190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access  through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OS file system</a:t>
            </a: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55DFFCBE-5125-426D-A54E-9B924511A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196" y="1008284"/>
            <a:ext cx="1783617" cy="61190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access  through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I/O ports</a:t>
            </a:r>
          </a:p>
        </p:txBody>
      </p:sp>
      <p:sp>
        <p:nvSpPr>
          <p:cNvPr id="27" name="Line 7">
            <a:extLst>
              <a:ext uri="{FF2B5EF4-FFF2-40B4-BE49-F238E27FC236}">
                <a16:creationId xmlns:a16="http://schemas.microsoft.com/office/drawing/2014/main" id="{2B4B4A7F-BD38-4F51-8E23-D22F5D1167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9615" y="1622497"/>
            <a:ext cx="8500" cy="86264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AutoShape 3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BB7CFFA7-2430-4D72-A01A-CBE46AB47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3335" y="5892621"/>
            <a:ext cx="304800" cy="1524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161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3672</Words>
  <Application>Microsoft Office PowerPoint</Application>
  <PresentationFormat>宽屏</PresentationFormat>
  <Paragraphs>579</Paragraphs>
  <Slides>51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6" baseType="lpstr">
      <vt:lpstr>-apple-system</vt:lpstr>
      <vt:lpstr>宋体</vt:lpstr>
      <vt:lpstr>微软雅黑</vt:lpstr>
      <vt:lpstr>微软雅黑 Light</vt:lpstr>
      <vt:lpstr>Arial</vt:lpstr>
      <vt:lpstr>Calibri</vt:lpstr>
      <vt:lpstr>Calibri Light</vt:lpstr>
      <vt:lpstr>Comic Sans MS</vt:lpstr>
      <vt:lpstr>Helvetica</vt:lpstr>
      <vt:lpstr>Monotype Sorts</vt:lpstr>
      <vt:lpstr>Tahoma</vt:lpstr>
      <vt:lpstr>Times New Roman</vt:lpstr>
      <vt:lpstr>Wingdings</vt:lpstr>
      <vt:lpstr>Office 主题</vt:lpstr>
      <vt:lpstr>Acrobat Document</vt:lpstr>
      <vt:lpstr>PowerPoint 演示文稿</vt:lpstr>
      <vt:lpstr>Outline</vt:lpstr>
      <vt:lpstr>Concepts: DB, DBMS, DBS, DBAS</vt:lpstr>
      <vt:lpstr>Concepts: DB, DBMS, DBS, DBAS</vt:lpstr>
      <vt:lpstr>1.1 Database Applications</vt:lpstr>
      <vt:lpstr>Database Applications Examples (Cont.)</vt:lpstr>
      <vt:lpstr>1.2 Purpose of Database Systems</vt:lpstr>
      <vt:lpstr>Purpose of Database Systems</vt:lpstr>
      <vt:lpstr>Why DB needed</vt:lpstr>
      <vt:lpstr>University Database Example in the textbook</vt:lpstr>
      <vt:lpstr>PowerPoint 演示文稿</vt:lpstr>
      <vt:lpstr>PowerPoint 演示文稿</vt:lpstr>
      <vt:lpstr>1.3 View of Data</vt:lpstr>
      <vt:lpstr>Data Model</vt:lpstr>
      <vt:lpstr>Relational Model</vt:lpstr>
      <vt:lpstr>Levels of Abstraction</vt:lpstr>
      <vt:lpstr>Levels of Abstraction</vt:lpstr>
      <vt:lpstr>PowerPoint 演示文稿</vt:lpstr>
      <vt:lpstr>Model, Schemas, Instances</vt:lpstr>
      <vt:lpstr>Model, Schemas, Instances</vt:lpstr>
      <vt:lpstr>Data Independence</vt:lpstr>
      <vt:lpstr>Data Independence </vt:lpstr>
      <vt:lpstr>1.4 Database Language: Data Definition Language (DDL)</vt:lpstr>
      <vt:lpstr>Database Language: Data Manipulation Language (DML)</vt:lpstr>
      <vt:lpstr>Database Language: SQL Query Language</vt:lpstr>
      <vt:lpstr>Database Language: Database Access from Application Program</vt:lpstr>
      <vt:lpstr>1.5 Database Design</vt:lpstr>
      <vt:lpstr>1.5 Database Design</vt:lpstr>
      <vt:lpstr>Database Design</vt:lpstr>
      <vt:lpstr>1.6 Database Engine/DBMS</vt:lpstr>
      <vt:lpstr>Storage Manager</vt:lpstr>
      <vt:lpstr>Query Processor</vt:lpstr>
      <vt:lpstr>Transaction Management</vt:lpstr>
      <vt:lpstr>1.7 Database Architecture</vt:lpstr>
      <vt:lpstr>Database Architecture</vt:lpstr>
      <vt:lpstr>1.8 Database Users and Administrators</vt:lpstr>
      <vt:lpstr>Database Administrator/DBA</vt:lpstr>
      <vt:lpstr>1.9 History of Database Systems</vt:lpstr>
      <vt:lpstr>History of Database Systems (Cont.)</vt:lpstr>
      <vt:lpstr>1.10 Database Products&amp;Markets</vt:lpstr>
      <vt:lpstr>PowerPoint 演示文稿</vt:lpstr>
      <vt:lpstr>Ingres and Its Successors</vt:lpstr>
      <vt:lpstr>Database Products&amp;Markets</vt:lpstr>
      <vt:lpstr>国产数据库：机遇与挑战</vt:lpstr>
      <vt:lpstr>排行榜</vt:lpstr>
      <vt:lpstr>2021年9月数据库流行度排行榜：DB-Engines Ranking</vt:lpstr>
      <vt:lpstr>2021年9月数据库流行度排行榜：DB-Engines Ranking</vt:lpstr>
      <vt:lpstr>2021年9月数据库流行度排行榜：DB-Engines Ranking</vt:lpstr>
      <vt:lpstr>2021年数据库发展研究报告-CAICT中国信通院</vt:lpstr>
      <vt:lpstr>2021年数据库发展研究报告-CAICT中国信通院</vt:lpstr>
      <vt:lpstr>Thanks 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13910702762@139.com</cp:lastModifiedBy>
  <cp:revision>69</cp:revision>
  <dcterms:created xsi:type="dcterms:W3CDTF">2017-07-31T08:51:00Z</dcterms:created>
  <dcterms:modified xsi:type="dcterms:W3CDTF">2021-09-12T13:36:31Z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